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7" r:id="rId3"/>
    <p:sldId id="266" r:id="rId4"/>
    <p:sldId id="263" r:id="rId5"/>
    <p:sldId id="264" r:id="rId6"/>
    <p:sldId id="265" r:id="rId7"/>
    <p:sldId id="259" r:id="rId8"/>
    <p:sldId id="260" r:id="rId9"/>
    <p:sldId id="278" r:id="rId10"/>
    <p:sldId id="279" r:id="rId11"/>
    <p:sldId id="280" r:id="rId12"/>
    <p:sldId id="267" r:id="rId13"/>
    <p:sldId id="281" r:id="rId14"/>
    <p:sldId id="268" r:id="rId15"/>
    <p:sldId id="282" r:id="rId16"/>
    <p:sldId id="269" r:id="rId17"/>
    <p:sldId id="270" r:id="rId18"/>
    <p:sldId id="271" r:id="rId19"/>
    <p:sldId id="272" r:id="rId20"/>
    <p:sldId id="273" r:id="rId21"/>
    <p:sldId id="283" r:id="rId22"/>
    <p:sldId id="274" r:id="rId23"/>
    <p:sldId id="275" r:id="rId24"/>
    <p:sldId id="276" r:id="rId25"/>
    <p:sldId id="261" r:id="rId26"/>
    <p:sldId id="262" r:id="rId27"/>
    <p:sldId id="284" r:id="rId28"/>
    <p:sldId id="285" r:id="rId29"/>
    <p:sldId id="286" r:id="rId30"/>
    <p:sldId id="287" r:id="rId31"/>
    <p:sldId id="288" r:id="rId32"/>
    <p:sldId id="290" r:id="rId33"/>
    <p:sldId id="291" r:id="rId34"/>
    <p:sldId id="292" r:id="rId35"/>
    <p:sldId id="293" r:id="rId36"/>
    <p:sldId id="294" r:id="rId37"/>
    <p:sldId id="295" r:id="rId38"/>
    <p:sldId id="297" r:id="rId39"/>
    <p:sldId id="298" r:id="rId40"/>
    <p:sldId id="277"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2D09"/>
    <a:srgbClr val="3B2A07"/>
    <a:srgbClr val="001B50"/>
    <a:srgbClr val="FAFAFA"/>
    <a:srgbClr val="FF00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81" d="100"/>
          <a:sy n="81" d="100"/>
        </p:scale>
        <p:origin x="-858" y="54"/>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3DC0D-1A1C-4F45-BFDA-ACF751D30E15}"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EDD678A-C92C-41E3-AA90-828D47A0667D}">
      <dgm:prSet phldrT="[Текст]" custT="1">
        <dgm:style>
          <a:lnRef idx="2">
            <a:schemeClr val="accent4"/>
          </a:lnRef>
          <a:fillRef idx="1">
            <a:schemeClr val="lt1"/>
          </a:fillRef>
          <a:effectRef idx="0">
            <a:schemeClr val="accent4"/>
          </a:effectRef>
          <a:fontRef idx="minor">
            <a:schemeClr val="dk1"/>
          </a:fontRef>
        </dgm:style>
      </dgm:prSet>
      <dgm:spPr>
        <a:solidFill>
          <a:schemeClr val="accent2">
            <a:lumMod val="20000"/>
            <a:lumOff val="80000"/>
          </a:schemeClr>
        </a:solidFill>
        <a:ln/>
      </dgm:spPr>
      <dgm:t>
        <a:bodyPr/>
        <a:lstStyle/>
        <a:p>
          <a:r>
            <a:rPr lang="es-ES" sz="1500" i="1" dirty="0" smtClean="0">
              <a:ln>
                <a:solidFill>
                  <a:schemeClr val="accent1">
                    <a:lumMod val="50000"/>
                  </a:schemeClr>
                </a:solidFill>
              </a:ln>
            </a:rPr>
            <a:t>Competencia</a:t>
          </a:r>
        </a:p>
        <a:p>
          <a:r>
            <a:rPr lang="es-ES" sz="1500" i="1" dirty="0" smtClean="0">
              <a:ln>
                <a:solidFill>
                  <a:schemeClr val="accent1">
                    <a:lumMod val="50000"/>
                  </a:schemeClr>
                </a:solidFill>
              </a:ln>
            </a:rPr>
            <a:t>ling</a:t>
          </a:r>
          <a:r>
            <a:rPr lang="uk-UA" sz="1500" i="1" dirty="0" smtClean="0">
              <a:ln>
                <a:solidFill>
                  <a:schemeClr val="accent1">
                    <a:lumMod val="50000"/>
                  </a:schemeClr>
                </a:solidFill>
              </a:ln>
            </a:rPr>
            <a:t>ü</a:t>
          </a:r>
          <a:r>
            <a:rPr lang="es-ES" sz="1500" i="1" dirty="0" smtClean="0">
              <a:ln>
                <a:solidFill>
                  <a:schemeClr val="accent1">
                    <a:lumMod val="50000"/>
                  </a:schemeClr>
                </a:solidFill>
              </a:ln>
            </a:rPr>
            <a:t>ística</a:t>
          </a:r>
          <a:endParaRPr lang="uk-UA" sz="1500" i="1" dirty="0">
            <a:ln>
              <a:solidFill>
                <a:schemeClr val="accent1">
                  <a:lumMod val="50000"/>
                </a:schemeClr>
              </a:solidFill>
            </a:ln>
          </a:endParaRPr>
        </a:p>
      </dgm:t>
    </dgm:pt>
    <dgm:pt modelId="{3292CE30-703E-4A6A-94B0-D6DDD90EC449}" type="parTrans" cxnId="{0B1EF37E-A9AE-4273-AA97-FEAC702BBCC2}">
      <dgm:prSet/>
      <dgm:spPr/>
      <dgm:t>
        <a:bodyPr/>
        <a:lstStyle/>
        <a:p>
          <a:endParaRPr lang="uk-UA"/>
        </a:p>
      </dgm:t>
    </dgm:pt>
    <dgm:pt modelId="{D306854D-269E-4E12-AC0D-2111E1FF1E4D}" type="sibTrans" cxnId="{0B1EF37E-A9AE-4273-AA97-FEAC702BBCC2}">
      <dgm:prSet/>
      <dgm:spPr/>
      <dgm:t>
        <a:bodyPr/>
        <a:lstStyle/>
        <a:p>
          <a:endParaRPr lang="uk-UA"/>
        </a:p>
      </dgm:t>
    </dgm:pt>
    <dgm:pt modelId="{437E811E-0041-4282-86CE-6EDE9815A757}">
      <dgm:prSet phldrT="[Текст]" custT="1">
        <dgm:style>
          <a:lnRef idx="2">
            <a:schemeClr val="accent5"/>
          </a:lnRef>
          <a:fillRef idx="1">
            <a:schemeClr val="lt1"/>
          </a:fillRef>
          <a:effectRef idx="0">
            <a:schemeClr val="accent5"/>
          </a:effectRef>
          <a:fontRef idx="minor">
            <a:schemeClr val="dk1"/>
          </a:fontRef>
        </dgm:style>
      </dgm:prSet>
      <dgm:spPr>
        <a:solidFill>
          <a:schemeClr val="accent2">
            <a:lumMod val="20000"/>
            <a:lumOff val="80000"/>
          </a:schemeClr>
        </a:solidFill>
        <a:ln/>
      </dgm:spPr>
      <dgm:t>
        <a:bodyPr/>
        <a:lstStyle/>
        <a:p>
          <a:r>
            <a:rPr lang="es-ES" sz="1500" i="1" dirty="0" smtClean="0">
              <a:ln>
                <a:solidFill>
                  <a:schemeClr val="accent1">
                    <a:lumMod val="50000"/>
                  </a:schemeClr>
                </a:solidFill>
              </a:ln>
              <a:solidFill>
                <a:srgbClr val="443008"/>
              </a:solidFill>
            </a:rPr>
            <a:t>Competencia</a:t>
          </a:r>
        </a:p>
        <a:p>
          <a:r>
            <a:rPr lang="es-ES" sz="1500" i="1" dirty="0" smtClean="0">
              <a:ln>
                <a:solidFill>
                  <a:schemeClr val="accent1">
                    <a:lumMod val="50000"/>
                  </a:schemeClr>
                </a:solidFill>
              </a:ln>
              <a:solidFill>
                <a:srgbClr val="443008"/>
              </a:solidFill>
            </a:rPr>
            <a:t>pragmática</a:t>
          </a:r>
          <a:endParaRPr lang="uk-UA" sz="1500" i="1" dirty="0">
            <a:ln>
              <a:solidFill>
                <a:schemeClr val="accent1">
                  <a:lumMod val="50000"/>
                </a:schemeClr>
              </a:solidFill>
            </a:ln>
            <a:solidFill>
              <a:srgbClr val="443008"/>
            </a:solidFill>
          </a:endParaRPr>
        </a:p>
      </dgm:t>
    </dgm:pt>
    <dgm:pt modelId="{D7858EED-4C15-4550-AAE2-F88DFFB588BF}" type="parTrans" cxnId="{EC7268EB-BED8-4125-8D26-098CEDB8A26C}">
      <dgm:prSet/>
      <dgm:spPr/>
      <dgm:t>
        <a:bodyPr/>
        <a:lstStyle/>
        <a:p>
          <a:endParaRPr lang="uk-UA"/>
        </a:p>
      </dgm:t>
    </dgm:pt>
    <dgm:pt modelId="{E49396BC-6017-4BFE-90C8-0B472DC906C0}" type="sibTrans" cxnId="{EC7268EB-BED8-4125-8D26-098CEDB8A26C}">
      <dgm:prSet/>
      <dgm:spPr/>
      <dgm:t>
        <a:bodyPr/>
        <a:lstStyle/>
        <a:p>
          <a:endParaRPr lang="uk-UA"/>
        </a:p>
      </dgm:t>
    </dgm:pt>
    <dgm:pt modelId="{A8E3E4DC-913E-41E3-8D80-A61ADF0DE978}" type="pres">
      <dgm:prSet presAssocID="{AA43DC0D-1A1C-4F45-BFDA-ACF751D30E15}" presName="linearFlow" presStyleCnt="0">
        <dgm:presLayoutVars>
          <dgm:dir/>
          <dgm:resizeHandles val="exact"/>
        </dgm:presLayoutVars>
      </dgm:prSet>
      <dgm:spPr/>
    </dgm:pt>
    <dgm:pt modelId="{7D79287D-6F2C-44D2-AF49-6E7DC50FCC43}" type="pres">
      <dgm:prSet presAssocID="{8EDD678A-C92C-41E3-AA90-828D47A0667D}" presName="node" presStyleLbl="node1" presStyleIdx="0" presStyleCnt="2" custScaleY="46871" custLinFactNeighborX="7696" custLinFactNeighborY="-6250">
        <dgm:presLayoutVars>
          <dgm:bulletEnabled val="1"/>
        </dgm:presLayoutVars>
      </dgm:prSet>
      <dgm:spPr/>
      <dgm:t>
        <a:bodyPr/>
        <a:lstStyle/>
        <a:p>
          <a:endParaRPr lang="uk-UA"/>
        </a:p>
      </dgm:t>
    </dgm:pt>
    <dgm:pt modelId="{1024D793-DC67-4733-B487-CB74AC80BBDA}" type="pres">
      <dgm:prSet presAssocID="{D306854D-269E-4E12-AC0D-2111E1FF1E4D}" presName="spacerL" presStyleCnt="0"/>
      <dgm:spPr/>
    </dgm:pt>
    <dgm:pt modelId="{F1D405C3-61F8-481B-92D8-8B21F35B15CB}" type="pres">
      <dgm:prSet presAssocID="{D306854D-269E-4E12-AC0D-2111E1FF1E4D}" presName="sibTrans" presStyleLbl="sibTrans2D1" presStyleIdx="0" presStyleCnt="1" custFlipVert="0" custFlipHor="0" custScaleX="2820" custScaleY="3686"/>
      <dgm:spPr/>
      <dgm:t>
        <a:bodyPr/>
        <a:lstStyle/>
        <a:p>
          <a:endParaRPr lang="uk-UA"/>
        </a:p>
      </dgm:t>
    </dgm:pt>
    <dgm:pt modelId="{455460BA-E4FA-4F7E-93F2-EE2FCAF6D6BE}" type="pres">
      <dgm:prSet presAssocID="{D306854D-269E-4E12-AC0D-2111E1FF1E4D}" presName="spacerR" presStyleCnt="0"/>
      <dgm:spPr/>
    </dgm:pt>
    <dgm:pt modelId="{A47F861D-714A-4538-9A95-8DA06D91CFBF}" type="pres">
      <dgm:prSet presAssocID="{437E811E-0041-4282-86CE-6EDE9815A757}" presName="node" presStyleLbl="node1" presStyleIdx="1" presStyleCnt="2" custScaleY="48536" custLinFactNeighborX="-15392" custLinFactNeighborY="-8542">
        <dgm:presLayoutVars>
          <dgm:bulletEnabled val="1"/>
        </dgm:presLayoutVars>
      </dgm:prSet>
      <dgm:spPr/>
      <dgm:t>
        <a:bodyPr/>
        <a:lstStyle/>
        <a:p>
          <a:endParaRPr lang="uk-UA"/>
        </a:p>
      </dgm:t>
    </dgm:pt>
  </dgm:ptLst>
  <dgm:cxnLst>
    <dgm:cxn modelId="{1394D0B3-D338-47EE-8500-CA6CFA68390A}" type="presOf" srcId="{8EDD678A-C92C-41E3-AA90-828D47A0667D}" destId="{7D79287D-6F2C-44D2-AF49-6E7DC50FCC43}" srcOrd="0" destOrd="0" presId="urn:microsoft.com/office/officeart/2005/8/layout/equation1"/>
    <dgm:cxn modelId="{4D1CA591-3E6D-4698-82E9-BAC44C3854D7}" type="presOf" srcId="{437E811E-0041-4282-86CE-6EDE9815A757}" destId="{A47F861D-714A-4538-9A95-8DA06D91CFBF}" srcOrd="0" destOrd="0" presId="urn:microsoft.com/office/officeart/2005/8/layout/equation1"/>
    <dgm:cxn modelId="{EC7268EB-BED8-4125-8D26-098CEDB8A26C}" srcId="{AA43DC0D-1A1C-4F45-BFDA-ACF751D30E15}" destId="{437E811E-0041-4282-86CE-6EDE9815A757}" srcOrd="1" destOrd="0" parTransId="{D7858EED-4C15-4550-AAE2-F88DFFB588BF}" sibTransId="{E49396BC-6017-4BFE-90C8-0B472DC906C0}"/>
    <dgm:cxn modelId="{F9964973-92C5-4704-B707-8D1897A6B0D9}" type="presOf" srcId="{AA43DC0D-1A1C-4F45-BFDA-ACF751D30E15}" destId="{A8E3E4DC-913E-41E3-8D80-A61ADF0DE978}" srcOrd="0" destOrd="0" presId="urn:microsoft.com/office/officeart/2005/8/layout/equation1"/>
    <dgm:cxn modelId="{DBCDBD13-07DE-4FCF-82CE-D69F5F6122BA}" type="presOf" srcId="{D306854D-269E-4E12-AC0D-2111E1FF1E4D}" destId="{F1D405C3-61F8-481B-92D8-8B21F35B15CB}" srcOrd="0" destOrd="0" presId="urn:microsoft.com/office/officeart/2005/8/layout/equation1"/>
    <dgm:cxn modelId="{0B1EF37E-A9AE-4273-AA97-FEAC702BBCC2}" srcId="{AA43DC0D-1A1C-4F45-BFDA-ACF751D30E15}" destId="{8EDD678A-C92C-41E3-AA90-828D47A0667D}" srcOrd="0" destOrd="0" parTransId="{3292CE30-703E-4A6A-94B0-D6DDD90EC449}" sibTransId="{D306854D-269E-4E12-AC0D-2111E1FF1E4D}"/>
    <dgm:cxn modelId="{8CF323E9-1DA4-483D-8873-C68FAC0509BB}" type="presParOf" srcId="{A8E3E4DC-913E-41E3-8D80-A61ADF0DE978}" destId="{7D79287D-6F2C-44D2-AF49-6E7DC50FCC43}" srcOrd="0" destOrd="0" presId="urn:microsoft.com/office/officeart/2005/8/layout/equation1"/>
    <dgm:cxn modelId="{487C00D5-E2FF-4B59-AC82-6EACAC5A4CBA}" type="presParOf" srcId="{A8E3E4DC-913E-41E3-8D80-A61ADF0DE978}" destId="{1024D793-DC67-4733-B487-CB74AC80BBDA}" srcOrd="1" destOrd="0" presId="urn:microsoft.com/office/officeart/2005/8/layout/equation1"/>
    <dgm:cxn modelId="{B506540B-D409-4154-BF72-9D904FBC7CF0}" type="presParOf" srcId="{A8E3E4DC-913E-41E3-8D80-A61ADF0DE978}" destId="{F1D405C3-61F8-481B-92D8-8B21F35B15CB}" srcOrd="2" destOrd="0" presId="urn:microsoft.com/office/officeart/2005/8/layout/equation1"/>
    <dgm:cxn modelId="{A2F3654E-D4E0-48E4-B6D4-6E11E0EF6E23}" type="presParOf" srcId="{A8E3E4DC-913E-41E3-8D80-A61ADF0DE978}" destId="{455460BA-E4FA-4F7E-93F2-EE2FCAF6D6BE}" srcOrd="3" destOrd="0" presId="urn:microsoft.com/office/officeart/2005/8/layout/equation1"/>
    <dgm:cxn modelId="{44DA3AB0-1A9D-4FFD-B41B-7AD4CAA98C79}" type="presParOf" srcId="{A8E3E4DC-913E-41E3-8D80-A61ADF0DE978}" destId="{A47F861D-714A-4538-9A95-8DA06D91CFBF}" srcOrd="4"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2164E-B468-45E9-AB1E-8FFBEE6F0211}"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uk-UA"/>
        </a:p>
      </dgm:t>
    </dgm:pt>
    <dgm:pt modelId="{44E4EFC3-EBE2-4C7C-962E-83AA7814D497}">
      <dgm:prSet phldrT="[Текст]" custT="1"/>
      <dgm:spPr>
        <a:solidFill>
          <a:schemeClr val="accent2">
            <a:lumMod val="20000"/>
            <a:lumOff val="80000"/>
          </a:schemeClr>
        </a:solidFill>
        <a:ln>
          <a:solidFill>
            <a:srgbClr val="C00000"/>
          </a:solidFill>
        </a:ln>
      </dgm:spPr>
      <dgm:t>
        <a:bodyPr/>
        <a:lstStyle/>
        <a:p>
          <a:r>
            <a:rPr lang="uk-UA" sz="3200" b="1" dirty="0" smtClean="0">
              <a:solidFill>
                <a:srgbClr val="C00000"/>
              </a:solidFill>
              <a:effectLst>
                <a:outerShdw blurRad="38100" dist="38100" dir="2700000" algn="tl">
                  <a:srgbClr val="000000">
                    <a:alpha val="43137"/>
                  </a:srgbClr>
                </a:outerShdw>
              </a:effectLst>
            </a:rPr>
            <a:t>ІКК</a:t>
          </a:r>
          <a:endParaRPr lang="uk-UA" sz="3200" b="1" dirty="0">
            <a:solidFill>
              <a:srgbClr val="C00000"/>
            </a:solidFill>
            <a:effectLst>
              <a:outerShdw blurRad="38100" dist="38100" dir="2700000" algn="tl">
                <a:srgbClr val="000000">
                  <a:alpha val="43137"/>
                </a:srgbClr>
              </a:outerShdw>
            </a:effectLst>
          </a:endParaRPr>
        </a:p>
      </dgm:t>
    </dgm:pt>
    <dgm:pt modelId="{DC54A1D4-AC7C-43C8-804E-6DE3BDF2AEAE}" type="parTrans" cxnId="{D9D0EA3E-CCBB-4BF1-9CD7-7B150023889A}">
      <dgm:prSet/>
      <dgm:spPr/>
      <dgm:t>
        <a:bodyPr/>
        <a:lstStyle/>
        <a:p>
          <a:endParaRPr lang="uk-UA"/>
        </a:p>
      </dgm:t>
    </dgm:pt>
    <dgm:pt modelId="{BF4811F5-55A2-4B9A-9699-4A17C4229550}" type="sibTrans" cxnId="{D9D0EA3E-CCBB-4BF1-9CD7-7B150023889A}">
      <dgm:prSet/>
      <dgm:spPr/>
      <dgm:t>
        <a:bodyPr/>
        <a:lstStyle/>
        <a:p>
          <a:endParaRPr lang="uk-UA"/>
        </a:p>
      </dgm:t>
    </dgm:pt>
    <dgm:pt modelId="{23F2B221-ADED-4696-B3AD-C2F9DBC3C489}">
      <dgm:prSet phldrT="[Текст]" custT="1">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a:ln/>
      </dgm:spPr>
      <dgm:t>
        <a:bodyPr/>
        <a:lstStyle/>
        <a:p>
          <a:r>
            <a:rPr lang="uk-UA" sz="1600" dirty="0" smtClean="0">
              <a:solidFill>
                <a:srgbClr val="002060"/>
              </a:solidFill>
            </a:rPr>
            <a:t>ЛІНГВОСОЦІО-КУЛЬТУРНА</a:t>
          </a:r>
          <a:endParaRPr lang="uk-UA" sz="1600" dirty="0" smtClean="0">
            <a:solidFill>
              <a:srgbClr val="002060"/>
            </a:solidFill>
          </a:endParaRPr>
        </a:p>
        <a:p>
          <a:r>
            <a:rPr lang="uk-UA" sz="1600" dirty="0" smtClean="0">
              <a:solidFill>
                <a:srgbClr val="002060"/>
              </a:solidFill>
            </a:rPr>
            <a:t>К.</a:t>
          </a:r>
          <a:endParaRPr lang="uk-UA" sz="1600" dirty="0">
            <a:solidFill>
              <a:srgbClr val="002060"/>
            </a:solidFill>
          </a:endParaRPr>
        </a:p>
      </dgm:t>
    </dgm:pt>
    <dgm:pt modelId="{0C02EA8D-9C51-4A83-9895-DD3AF3336273}" type="parTrans" cxnId="{20F7E9DF-E663-4B8E-B0B2-89B88F3EB2B1}">
      <dgm:prSet/>
      <dgm:spPr/>
      <dgm:t>
        <a:bodyPr/>
        <a:lstStyle/>
        <a:p>
          <a:endParaRPr lang="uk-UA"/>
        </a:p>
      </dgm:t>
    </dgm:pt>
    <dgm:pt modelId="{A46C04C0-9578-4F68-8D7E-62ABEC4CEE9B}" type="sibTrans" cxnId="{20F7E9DF-E663-4B8E-B0B2-89B88F3EB2B1}">
      <dgm:prSet/>
      <dgm:spPr/>
      <dgm:t>
        <a:bodyPr/>
        <a:lstStyle/>
        <a:p>
          <a:endParaRPr lang="uk-UA"/>
        </a:p>
      </dgm:t>
    </dgm:pt>
    <dgm:pt modelId="{5153D1C5-D8E8-4323-A686-139767A2C002}">
      <dgm:prSet phldrT="[Текст]" custT="1">
        <dgm:style>
          <a:lnRef idx="2">
            <a:schemeClr val="accent5"/>
          </a:lnRef>
          <a:fillRef idx="1">
            <a:schemeClr val="lt1"/>
          </a:fillRef>
          <a:effectRef idx="0">
            <a:schemeClr val="accent5"/>
          </a:effectRef>
          <a:fontRef idx="minor">
            <a:schemeClr val="dk1"/>
          </a:fontRef>
        </dgm:style>
      </dgm:prSet>
      <dgm:spPr>
        <a:solidFill>
          <a:schemeClr val="accent2">
            <a:lumMod val="20000"/>
            <a:lumOff val="80000"/>
          </a:schemeClr>
        </a:solidFill>
        <a:ln/>
      </dgm:spPr>
      <dgm:t>
        <a:bodyPr/>
        <a:lstStyle/>
        <a:p>
          <a:r>
            <a:rPr lang="uk-UA" sz="1300" dirty="0" smtClean="0">
              <a:solidFill>
                <a:srgbClr val="002060"/>
              </a:solidFill>
            </a:rPr>
            <a:t>МОВЛЕННЄВІ</a:t>
          </a:r>
        </a:p>
        <a:p>
          <a:r>
            <a:rPr lang="uk-UA" sz="1400" dirty="0" smtClean="0">
              <a:solidFill>
                <a:srgbClr val="002060"/>
              </a:solidFill>
            </a:rPr>
            <a:t>К.</a:t>
          </a:r>
          <a:endParaRPr lang="uk-UA" sz="1400" dirty="0">
            <a:solidFill>
              <a:srgbClr val="002060"/>
            </a:solidFill>
          </a:endParaRPr>
        </a:p>
      </dgm:t>
    </dgm:pt>
    <dgm:pt modelId="{1A0AD01E-67CA-4E2D-A83B-EDAC14D61766}" type="parTrans" cxnId="{E79BFE6D-A2A8-4C55-B1A1-3F24D67A692B}">
      <dgm:prSet/>
      <dgm:spPr/>
      <dgm:t>
        <a:bodyPr/>
        <a:lstStyle/>
        <a:p>
          <a:endParaRPr lang="uk-UA"/>
        </a:p>
      </dgm:t>
    </dgm:pt>
    <dgm:pt modelId="{BA4BF964-F3B3-4AE5-9CF0-8AFD97B8B2C1}" type="sibTrans" cxnId="{E79BFE6D-A2A8-4C55-B1A1-3F24D67A692B}">
      <dgm:prSet/>
      <dgm:spPr/>
      <dgm:t>
        <a:bodyPr/>
        <a:lstStyle/>
        <a:p>
          <a:endParaRPr lang="uk-UA"/>
        </a:p>
      </dgm:t>
    </dgm:pt>
    <dgm:pt modelId="{3151063C-336A-4950-8522-D9A298D64813}">
      <dgm:prSet phldrT="[Текст]" custT="1"/>
      <dgm:spPr>
        <a:solidFill>
          <a:schemeClr val="accent2">
            <a:lumMod val="20000"/>
            <a:lumOff val="80000"/>
          </a:schemeClr>
        </a:solidFill>
        <a:ln>
          <a:solidFill>
            <a:srgbClr val="7030A0"/>
          </a:solidFill>
        </a:ln>
      </dgm:spPr>
      <dgm:t>
        <a:bodyPr/>
        <a:lstStyle/>
        <a:p>
          <a:r>
            <a:rPr lang="uk-UA" sz="1400" dirty="0" smtClean="0">
              <a:solidFill>
                <a:srgbClr val="002060"/>
              </a:solidFill>
            </a:rPr>
            <a:t>НАВЧАЛЬНО-</a:t>
          </a:r>
        </a:p>
        <a:p>
          <a:r>
            <a:rPr lang="uk-UA" sz="1400" dirty="0" smtClean="0">
              <a:solidFill>
                <a:srgbClr val="002060"/>
              </a:solidFill>
            </a:rPr>
            <a:t>СТРАТЕГІЧНА</a:t>
          </a:r>
        </a:p>
        <a:p>
          <a:r>
            <a:rPr lang="uk-UA" sz="1400" dirty="0" smtClean="0">
              <a:solidFill>
                <a:srgbClr val="002060"/>
              </a:solidFill>
            </a:rPr>
            <a:t>К.</a:t>
          </a:r>
          <a:endParaRPr lang="uk-UA" sz="1400" dirty="0">
            <a:solidFill>
              <a:srgbClr val="002060"/>
            </a:solidFill>
          </a:endParaRPr>
        </a:p>
      </dgm:t>
    </dgm:pt>
    <dgm:pt modelId="{9550333B-E3C4-415E-B0B1-D674E189CF8A}" type="parTrans" cxnId="{7C35E341-41A9-4A3B-BD00-2612CE548D2E}">
      <dgm:prSet/>
      <dgm:spPr/>
      <dgm:t>
        <a:bodyPr/>
        <a:lstStyle/>
        <a:p>
          <a:endParaRPr lang="uk-UA"/>
        </a:p>
      </dgm:t>
    </dgm:pt>
    <dgm:pt modelId="{36A98E8E-3638-4D60-8F01-D18E7DB019A4}" type="sibTrans" cxnId="{7C35E341-41A9-4A3B-BD00-2612CE548D2E}">
      <dgm:prSet/>
      <dgm:spPr/>
      <dgm:t>
        <a:bodyPr/>
        <a:lstStyle/>
        <a:p>
          <a:endParaRPr lang="uk-UA"/>
        </a:p>
      </dgm:t>
    </dgm:pt>
    <dgm:pt modelId="{92836D2F-1E15-4708-8E96-B687B5BF465E}">
      <dgm:prSet phldrT="[Текст]" custT="1">
        <dgm:style>
          <a:lnRef idx="2">
            <a:schemeClr val="accent4"/>
          </a:lnRef>
          <a:fillRef idx="1">
            <a:schemeClr val="lt1"/>
          </a:fillRef>
          <a:effectRef idx="0">
            <a:schemeClr val="accent4"/>
          </a:effectRef>
          <a:fontRef idx="minor">
            <a:schemeClr val="dk1"/>
          </a:fontRef>
        </dgm:style>
      </dgm:prSet>
      <dgm:spPr>
        <a:solidFill>
          <a:schemeClr val="accent2">
            <a:lumMod val="20000"/>
            <a:lumOff val="80000"/>
          </a:schemeClr>
        </a:solidFill>
        <a:ln/>
      </dgm:spPr>
      <dgm:t>
        <a:bodyPr/>
        <a:lstStyle/>
        <a:p>
          <a:r>
            <a:rPr lang="uk-UA" sz="1400" dirty="0" smtClean="0">
              <a:solidFill>
                <a:srgbClr val="002060"/>
              </a:solidFill>
            </a:rPr>
            <a:t>МОВНІ</a:t>
          </a:r>
        </a:p>
        <a:p>
          <a:r>
            <a:rPr lang="uk-UA" sz="1400" dirty="0" smtClean="0">
              <a:solidFill>
                <a:srgbClr val="002060"/>
              </a:solidFill>
            </a:rPr>
            <a:t>К.</a:t>
          </a:r>
          <a:endParaRPr lang="uk-UA" sz="1400" dirty="0" smtClean="0">
            <a:solidFill>
              <a:srgbClr val="002060"/>
            </a:solidFill>
          </a:endParaRPr>
        </a:p>
      </dgm:t>
    </dgm:pt>
    <dgm:pt modelId="{19397E94-9020-45C5-8019-1538DC27D5D2}" type="parTrans" cxnId="{D7459A00-ECC0-4A5D-BE4E-FD509C0404D1}">
      <dgm:prSet/>
      <dgm:spPr/>
      <dgm:t>
        <a:bodyPr/>
        <a:lstStyle/>
        <a:p>
          <a:endParaRPr lang="uk-UA"/>
        </a:p>
      </dgm:t>
    </dgm:pt>
    <dgm:pt modelId="{1DF1D328-6E58-4BCA-BDCA-0FDFD266F9A2}" type="sibTrans" cxnId="{D7459A00-ECC0-4A5D-BE4E-FD509C0404D1}">
      <dgm:prSet/>
      <dgm:spPr/>
      <dgm:t>
        <a:bodyPr/>
        <a:lstStyle/>
        <a:p>
          <a:endParaRPr lang="uk-UA"/>
        </a:p>
      </dgm:t>
    </dgm:pt>
    <dgm:pt modelId="{D7C378FD-6DEA-4359-816E-55CD58DE00C2}" type="pres">
      <dgm:prSet presAssocID="{58D2164E-B468-45E9-AB1E-8FFBEE6F0211}" presName="Name0" presStyleCnt="0">
        <dgm:presLayoutVars>
          <dgm:chMax val="1"/>
          <dgm:dir/>
          <dgm:animLvl val="ctr"/>
          <dgm:resizeHandles val="exact"/>
        </dgm:presLayoutVars>
      </dgm:prSet>
      <dgm:spPr/>
      <dgm:t>
        <a:bodyPr/>
        <a:lstStyle/>
        <a:p>
          <a:endParaRPr lang="uk-UA"/>
        </a:p>
      </dgm:t>
    </dgm:pt>
    <dgm:pt modelId="{15ECD0C9-0A87-4B36-ABC6-98D1B55D969F}" type="pres">
      <dgm:prSet presAssocID="{44E4EFC3-EBE2-4C7C-962E-83AA7814D497}" presName="centerShape" presStyleLbl="node0" presStyleIdx="0" presStyleCnt="1" custScaleX="92585" custScaleY="69455" custLinFactNeighborX="448" custLinFactNeighborY="1792"/>
      <dgm:spPr/>
      <dgm:t>
        <a:bodyPr/>
        <a:lstStyle/>
        <a:p>
          <a:endParaRPr lang="uk-UA"/>
        </a:p>
      </dgm:t>
    </dgm:pt>
    <dgm:pt modelId="{A5049659-DE98-4314-AD24-704DE413C50B}" type="pres">
      <dgm:prSet presAssocID="{23F2B221-ADED-4696-B3AD-C2F9DBC3C489}" presName="node" presStyleLbl="node1" presStyleIdx="0" presStyleCnt="4" custScaleX="319701" custScaleY="125344">
        <dgm:presLayoutVars>
          <dgm:bulletEnabled val="1"/>
        </dgm:presLayoutVars>
      </dgm:prSet>
      <dgm:spPr/>
      <dgm:t>
        <a:bodyPr/>
        <a:lstStyle/>
        <a:p>
          <a:endParaRPr lang="uk-UA"/>
        </a:p>
      </dgm:t>
    </dgm:pt>
    <dgm:pt modelId="{32A6394F-418B-4731-9678-35AD11C7B984}" type="pres">
      <dgm:prSet presAssocID="{23F2B221-ADED-4696-B3AD-C2F9DBC3C489}" presName="dummy" presStyleCnt="0"/>
      <dgm:spPr/>
    </dgm:pt>
    <dgm:pt modelId="{FE1DAA79-5392-47F7-9A51-E76E7240173E}" type="pres">
      <dgm:prSet presAssocID="{A46C04C0-9578-4F68-8D7E-62ABEC4CEE9B}" presName="sibTrans" presStyleLbl="sibTrans2D1" presStyleIdx="0" presStyleCnt="4" custScaleX="104164" custScaleY="99774" custLinFactNeighborX="5928" custLinFactNeighborY="-3064"/>
      <dgm:spPr/>
      <dgm:t>
        <a:bodyPr/>
        <a:lstStyle/>
        <a:p>
          <a:endParaRPr lang="uk-UA"/>
        </a:p>
      </dgm:t>
    </dgm:pt>
    <dgm:pt modelId="{8A87363C-C6CB-49C0-A287-CA3816F3056A}" type="pres">
      <dgm:prSet presAssocID="{5153D1C5-D8E8-4323-A686-139767A2C002}" presName="node" presStyleLbl="node1" presStyleIdx="1" presStyleCnt="4" custScaleX="184977" custScaleY="107377" custRadScaleRad="109859" custRadScaleInc="-1558">
        <dgm:presLayoutVars>
          <dgm:bulletEnabled val="1"/>
        </dgm:presLayoutVars>
      </dgm:prSet>
      <dgm:spPr/>
      <dgm:t>
        <a:bodyPr/>
        <a:lstStyle/>
        <a:p>
          <a:endParaRPr lang="uk-UA"/>
        </a:p>
      </dgm:t>
    </dgm:pt>
    <dgm:pt modelId="{4BBF44E1-3242-409E-BDFF-B2D18AA4EA7B}" type="pres">
      <dgm:prSet presAssocID="{5153D1C5-D8E8-4323-A686-139767A2C002}" presName="dummy" presStyleCnt="0"/>
      <dgm:spPr/>
    </dgm:pt>
    <dgm:pt modelId="{64421A08-2F81-438A-AB1B-523F8CB52BA6}" type="pres">
      <dgm:prSet presAssocID="{BA4BF964-F3B3-4AE5-9CF0-8AFD97B8B2C1}" presName="sibTrans" presStyleLbl="sibTrans2D1" presStyleIdx="1" presStyleCnt="4" custLinFactNeighborX="9190" custLinFactNeighborY="7658"/>
      <dgm:spPr/>
      <dgm:t>
        <a:bodyPr/>
        <a:lstStyle/>
        <a:p>
          <a:endParaRPr lang="uk-UA"/>
        </a:p>
      </dgm:t>
    </dgm:pt>
    <dgm:pt modelId="{DD71B7DC-C23F-4825-B516-0E6336FA9F15}" type="pres">
      <dgm:prSet presAssocID="{3151063C-336A-4950-8522-D9A298D64813}" presName="node" presStyleLbl="node1" presStyleIdx="2" presStyleCnt="4" custScaleX="313687">
        <dgm:presLayoutVars>
          <dgm:bulletEnabled val="1"/>
        </dgm:presLayoutVars>
      </dgm:prSet>
      <dgm:spPr/>
      <dgm:t>
        <a:bodyPr/>
        <a:lstStyle/>
        <a:p>
          <a:endParaRPr lang="uk-UA"/>
        </a:p>
      </dgm:t>
    </dgm:pt>
    <dgm:pt modelId="{B7C37B5C-0FBD-4C50-A970-021958FBA73A}" type="pres">
      <dgm:prSet presAssocID="{3151063C-336A-4950-8522-D9A298D64813}" presName="dummy" presStyleCnt="0"/>
      <dgm:spPr/>
    </dgm:pt>
    <dgm:pt modelId="{515CBFDA-A4A4-40A6-90FB-5048BF62FF7D}" type="pres">
      <dgm:prSet presAssocID="{36A98E8E-3638-4D60-8F01-D18E7DB019A4}" presName="sibTrans" presStyleLbl="sibTrans2D1" presStyleIdx="2" presStyleCnt="4" custLinFactNeighborX="-4813" custLinFactNeighborY="7658"/>
      <dgm:spPr/>
      <dgm:t>
        <a:bodyPr/>
        <a:lstStyle/>
        <a:p>
          <a:endParaRPr lang="uk-UA"/>
        </a:p>
      </dgm:t>
    </dgm:pt>
    <dgm:pt modelId="{E891133F-692F-4E63-8100-57A771165095}" type="pres">
      <dgm:prSet presAssocID="{92836D2F-1E15-4708-8E96-B687B5BF465E}" presName="node" presStyleLbl="node1" presStyleIdx="3" presStyleCnt="4" custScaleX="142401">
        <dgm:presLayoutVars>
          <dgm:bulletEnabled val="1"/>
        </dgm:presLayoutVars>
      </dgm:prSet>
      <dgm:spPr/>
      <dgm:t>
        <a:bodyPr/>
        <a:lstStyle/>
        <a:p>
          <a:endParaRPr lang="uk-UA"/>
        </a:p>
      </dgm:t>
    </dgm:pt>
    <dgm:pt modelId="{D36021AB-ABED-4674-BE7D-93AAAF601E5D}" type="pres">
      <dgm:prSet presAssocID="{92836D2F-1E15-4708-8E96-B687B5BF465E}" presName="dummy" presStyleCnt="0"/>
      <dgm:spPr/>
    </dgm:pt>
    <dgm:pt modelId="{5E0784F7-BC95-4961-AF38-4FA2303CB82A}" type="pres">
      <dgm:prSet presAssocID="{1DF1D328-6E58-4BCA-BDCA-0FDFD266F9A2}" presName="sibTrans" presStyleLbl="sibTrans2D1" presStyleIdx="3" presStyleCnt="4" custLinFactNeighborX="-6564" custLinFactNeighborY="-2951"/>
      <dgm:spPr/>
      <dgm:t>
        <a:bodyPr/>
        <a:lstStyle/>
        <a:p>
          <a:endParaRPr lang="uk-UA"/>
        </a:p>
      </dgm:t>
    </dgm:pt>
  </dgm:ptLst>
  <dgm:cxnLst>
    <dgm:cxn modelId="{C9DDD5C2-950A-4639-B316-10F5DA5D8483}" type="presOf" srcId="{92836D2F-1E15-4708-8E96-B687B5BF465E}" destId="{E891133F-692F-4E63-8100-57A771165095}" srcOrd="0" destOrd="0" presId="urn:microsoft.com/office/officeart/2005/8/layout/radial6"/>
    <dgm:cxn modelId="{C557D5D4-1EC4-4C50-AE35-ED21E10F4972}" type="presOf" srcId="{A46C04C0-9578-4F68-8D7E-62ABEC4CEE9B}" destId="{FE1DAA79-5392-47F7-9A51-E76E7240173E}" srcOrd="0" destOrd="0" presId="urn:microsoft.com/office/officeart/2005/8/layout/radial6"/>
    <dgm:cxn modelId="{20F7E9DF-E663-4B8E-B0B2-89B88F3EB2B1}" srcId="{44E4EFC3-EBE2-4C7C-962E-83AA7814D497}" destId="{23F2B221-ADED-4696-B3AD-C2F9DBC3C489}" srcOrd="0" destOrd="0" parTransId="{0C02EA8D-9C51-4A83-9895-DD3AF3336273}" sibTransId="{A46C04C0-9578-4F68-8D7E-62ABEC4CEE9B}"/>
    <dgm:cxn modelId="{DF753698-4545-407A-A5F7-E6679D745440}" type="presOf" srcId="{44E4EFC3-EBE2-4C7C-962E-83AA7814D497}" destId="{15ECD0C9-0A87-4B36-ABC6-98D1B55D969F}" srcOrd="0" destOrd="0" presId="urn:microsoft.com/office/officeart/2005/8/layout/radial6"/>
    <dgm:cxn modelId="{79E301AB-6154-4DB5-AC33-AD6E63E83CC2}" type="presOf" srcId="{58D2164E-B468-45E9-AB1E-8FFBEE6F0211}" destId="{D7C378FD-6DEA-4359-816E-55CD58DE00C2}" srcOrd="0" destOrd="0" presId="urn:microsoft.com/office/officeart/2005/8/layout/radial6"/>
    <dgm:cxn modelId="{DC9382FE-5BBA-42C4-A51C-88776FEFADA2}" type="presOf" srcId="{36A98E8E-3638-4D60-8F01-D18E7DB019A4}" destId="{515CBFDA-A4A4-40A6-90FB-5048BF62FF7D}" srcOrd="0" destOrd="0" presId="urn:microsoft.com/office/officeart/2005/8/layout/radial6"/>
    <dgm:cxn modelId="{F0F1B2BA-4331-461F-9E3E-4737F6BA742A}" type="presOf" srcId="{1DF1D328-6E58-4BCA-BDCA-0FDFD266F9A2}" destId="{5E0784F7-BC95-4961-AF38-4FA2303CB82A}" srcOrd="0" destOrd="0" presId="urn:microsoft.com/office/officeart/2005/8/layout/radial6"/>
    <dgm:cxn modelId="{D9D0EA3E-CCBB-4BF1-9CD7-7B150023889A}" srcId="{58D2164E-B468-45E9-AB1E-8FFBEE6F0211}" destId="{44E4EFC3-EBE2-4C7C-962E-83AA7814D497}" srcOrd="0" destOrd="0" parTransId="{DC54A1D4-AC7C-43C8-804E-6DE3BDF2AEAE}" sibTransId="{BF4811F5-55A2-4B9A-9699-4A17C4229550}"/>
    <dgm:cxn modelId="{7C35E341-41A9-4A3B-BD00-2612CE548D2E}" srcId="{44E4EFC3-EBE2-4C7C-962E-83AA7814D497}" destId="{3151063C-336A-4950-8522-D9A298D64813}" srcOrd="2" destOrd="0" parTransId="{9550333B-E3C4-415E-B0B1-D674E189CF8A}" sibTransId="{36A98E8E-3638-4D60-8F01-D18E7DB019A4}"/>
    <dgm:cxn modelId="{D7459A00-ECC0-4A5D-BE4E-FD509C0404D1}" srcId="{44E4EFC3-EBE2-4C7C-962E-83AA7814D497}" destId="{92836D2F-1E15-4708-8E96-B687B5BF465E}" srcOrd="3" destOrd="0" parTransId="{19397E94-9020-45C5-8019-1538DC27D5D2}" sibTransId="{1DF1D328-6E58-4BCA-BDCA-0FDFD266F9A2}"/>
    <dgm:cxn modelId="{E46F6378-15CC-4476-9FC5-25E1887B7CDC}" type="presOf" srcId="{3151063C-336A-4950-8522-D9A298D64813}" destId="{DD71B7DC-C23F-4825-B516-0E6336FA9F15}" srcOrd="0" destOrd="0" presId="urn:microsoft.com/office/officeart/2005/8/layout/radial6"/>
    <dgm:cxn modelId="{E79BFE6D-A2A8-4C55-B1A1-3F24D67A692B}" srcId="{44E4EFC3-EBE2-4C7C-962E-83AA7814D497}" destId="{5153D1C5-D8E8-4323-A686-139767A2C002}" srcOrd="1" destOrd="0" parTransId="{1A0AD01E-67CA-4E2D-A83B-EDAC14D61766}" sibTransId="{BA4BF964-F3B3-4AE5-9CF0-8AFD97B8B2C1}"/>
    <dgm:cxn modelId="{0E79C814-AC9C-4596-A610-588FA387B010}" type="presOf" srcId="{5153D1C5-D8E8-4323-A686-139767A2C002}" destId="{8A87363C-C6CB-49C0-A287-CA3816F3056A}" srcOrd="0" destOrd="0" presId="urn:microsoft.com/office/officeart/2005/8/layout/radial6"/>
    <dgm:cxn modelId="{E33A8B79-8ECA-4C13-AFF2-1DAE126FDF0D}" type="presOf" srcId="{23F2B221-ADED-4696-B3AD-C2F9DBC3C489}" destId="{A5049659-DE98-4314-AD24-704DE413C50B}" srcOrd="0" destOrd="0" presId="urn:microsoft.com/office/officeart/2005/8/layout/radial6"/>
    <dgm:cxn modelId="{CA27EFEB-1084-4683-BA43-17D4D4D6CAF2}" type="presOf" srcId="{BA4BF964-F3B3-4AE5-9CF0-8AFD97B8B2C1}" destId="{64421A08-2F81-438A-AB1B-523F8CB52BA6}" srcOrd="0" destOrd="0" presId="urn:microsoft.com/office/officeart/2005/8/layout/radial6"/>
    <dgm:cxn modelId="{2937BADA-23C1-48F1-A368-102A57EB3859}" type="presParOf" srcId="{D7C378FD-6DEA-4359-816E-55CD58DE00C2}" destId="{15ECD0C9-0A87-4B36-ABC6-98D1B55D969F}" srcOrd="0" destOrd="0" presId="urn:microsoft.com/office/officeart/2005/8/layout/radial6"/>
    <dgm:cxn modelId="{2ED1F105-4BAF-4FBA-A108-0890BBB503C0}" type="presParOf" srcId="{D7C378FD-6DEA-4359-816E-55CD58DE00C2}" destId="{A5049659-DE98-4314-AD24-704DE413C50B}" srcOrd="1" destOrd="0" presId="urn:microsoft.com/office/officeart/2005/8/layout/radial6"/>
    <dgm:cxn modelId="{72A7F9CA-F157-4C2E-A752-D34CB5B1F4D4}" type="presParOf" srcId="{D7C378FD-6DEA-4359-816E-55CD58DE00C2}" destId="{32A6394F-418B-4731-9678-35AD11C7B984}" srcOrd="2" destOrd="0" presId="urn:microsoft.com/office/officeart/2005/8/layout/radial6"/>
    <dgm:cxn modelId="{6AA6B93B-E4C0-4A0B-B85F-F3980E12BB36}" type="presParOf" srcId="{D7C378FD-6DEA-4359-816E-55CD58DE00C2}" destId="{FE1DAA79-5392-47F7-9A51-E76E7240173E}" srcOrd="3" destOrd="0" presId="urn:microsoft.com/office/officeart/2005/8/layout/radial6"/>
    <dgm:cxn modelId="{BFC3DC96-400A-4997-B868-7CF78AB0A384}" type="presParOf" srcId="{D7C378FD-6DEA-4359-816E-55CD58DE00C2}" destId="{8A87363C-C6CB-49C0-A287-CA3816F3056A}" srcOrd="4" destOrd="0" presId="urn:microsoft.com/office/officeart/2005/8/layout/radial6"/>
    <dgm:cxn modelId="{E091D14E-12E9-4F83-829D-A742D9884375}" type="presParOf" srcId="{D7C378FD-6DEA-4359-816E-55CD58DE00C2}" destId="{4BBF44E1-3242-409E-BDFF-B2D18AA4EA7B}" srcOrd="5" destOrd="0" presId="urn:microsoft.com/office/officeart/2005/8/layout/radial6"/>
    <dgm:cxn modelId="{AE4368DE-279C-4A1A-9C5A-B8B9F28CC36E}" type="presParOf" srcId="{D7C378FD-6DEA-4359-816E-55CD58DE00C2}" destId="{64421A08-2F81-438A-AB1B-523F8CB52BA6}" srcOrd="6" destOrd="0" presId="urn:microsoft.com/office/officeart/2005/8/layout/radial6"/>
    <dgm:cxn modelId="{2439F748-9CC1-4D1B-9505-73630880D72E}" type="presParOf" srcId="{D7C378FD-6DEA-4359-816E-55CD58DE00C2}" destId="{DD71B7DC-C23F-4825-B516-0E6336FA9F15}" srcOrd="7" destOrd="0" presId="urn:microsoft.com/office/officeart/2005/8/layout/radial6"/>
    <dgm:cxn modelId="{25DFC16E-85F2-4121-A1CD-8C586BB15599}" type="presParOf" srcId="{D7C378FD-6DEA-4359-816E-55CD58DE00C2}" destId="{B7C37B5C-0FBD-4C50-A970-021958FBA73A}" srcOrd="8" destOrd="0" presId="urn:microsoft.com/office/officeart/2005/8/layout/radial6"/>
    <dgm:cxn modelId="{414C2D61-4A04-416B-8B33-4535BB9C7B81}" type="presParOf" srcId="{D7C378FD-6DEA-4359-816E-55CD58DE00C2}" destId="{515CBFDA-A4A4-40A6-90FB-5048BF62FF7D}" srcOrd="9" destOrd="0" presId="urn:microsoft.com/office/officeart/2005/8/layout/radial6"/>
    <dgm:cxn modelId="{2CA01061-64D7-4015-A6EE-3347CF9D0378}" type="presParOf" srcId="{D7C378FD-6DEA-4359-816E-55CD58DE00C2}" destId="{E891133F-692F-4E63-8100-57A771165095}" srcOrd="10" destOrd="0" presId="urn:microsoft.com/office/officeart/2005/8/layout/radial6"/>
    <dgm:cxn modelId="{15972FA0-48CC-4792-94A4-EBFA8A0A5AC3}" type="presParOf" srcId="{D7C378FD-6DEA-4359-816E-55CD58DE00C2}" destId="{D36021AB-ABED-4674-BE7D-93AAAF601E5D}" srcOrd="11" destOrd="0" presId="urn:microsoft.com/office/officeart/2005/8/layout/radial6"/>
    <dgm:cxn modelId="{AAB7DF80-81F8-4485-B078-6B2F8241A911}" type="presParOf" srcId="{D7C378FD-6DEA-4359-816E-55CD58DE00C2}" destId="{5E0784F7-BC95-4961-AF38-4FA2303CB82A}" srcOrd="12" destOrd="0" presId="urn:microsoft.com/office/officeart/2005/8/layout/radial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287D-6F2C-44D2-AF49-6E7DC50FCC43}">
      <dsp:nvSpPr>
        <dsp:cNvPr id="0" name=""/>
        <dsp:cNvSpPr/>
      </dsp:nvSpPr>
      <dsp:spPr>
        <a:xfrm>
          <a:off x="13868" y="430435"/>
          <a:ext cx="1875869" cy="879238"/>
        </a:xfrm>
        <a:prstGeom prst="ellipse">
          <a:avLst/>
        </a:prstGeom>
        <a:solidFill>
          <a:schemeClr val="accent2">
            <a:lumMod val="20000"/>
            <a:lumOff val="80000"/>
          </a:schemeClr>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i="1" kern="1200" dirty="0" smtClean="0">
              <a:ln>
                <a:solidFill>
                  <a:schemeClr val="accent1">
                    <a:lumMod val="50000"/>
                  </a:schemeClr>
                </a:solidFill>
              </a:ln>
            </a:rPr>
            <a:t>Competencia</a:t>
          </a:r>
        </a:p>
        <a:p>
          <a:pPr lvl="0" algn="ctr" defTabSz="666750">
            <a:lnSpc>
              <a:spcPct val="90000"/>
            </a:lnSpc>
            <a:spcBef>
              <a:spcPct val="0"/>
            </a:spcBef>
            <a:spcAft>
              <a:spcPct val="35000"/>
            </a:spcAft>
          </a:pPr>
          <a:r>
            <a:rPr lang="es-ES" sz="1500" i="1" kern="1200" dirty="0" smtClean="0">
              <a:ln>
                <a:solidFill>
                  <a:schemeClr val="accent1">
                    <a:lumMod val="50000"/>
                  </a:schemeClr>
                </a:solidFill>
              </a:ln>
            </a:rPr>
            <a:t>ling</a:t>
          </a:r>
          <a:r>
            <a:rPr lang="uk-UA" sz="1500" i="1" kern="1200" dirty="0" smtClean="0">
              <a:ln>
                <a:solidFill>
                  <a:schemeClr val="accent1">
                    <a:lumMod val="50000"/>
                  </a:schemeClr>
                </a:solidFill>
              </a:ln>
            </a:rPr>
            <a:t>ü</a:t>
          </a:r>
          <a:r>
            <a:rPr lang="es-ES" sz="1500" i="1" kern="1200" dirty="0" smtClean="0">
              <a:ln>
                <a:solidFill>
                  <a:schemeClr val="accent1">
                    <a:lumMod val="50000"/>
                  </a:schemeClr>
                </a:solidFill>
              </a:ln>
            </a:rPr>
            <a:t>ística</a:t>
          </a:r>
          <a:endParaRPr lang="uk-UA" sz="1500" i="1" kern="1200" dirty="0">
            <a:ln>
              <a:solidFill>
                <a:schemeClr val="accent1">
                  <a:lumMod val="50000"/>
                </a:schemeClr>
              </a:solidFill>
            </a:ln>
          </a:endParaRPr>
        </a:p>
      </dsp:txBody>
      <dsp:txXfrm>
        <a:off x="288583" y="559196"/>
        <a:ext cx="1326439" cy="621716"/>
      </dsp:txXfrm>
    </dsp:sp>
    <dsp:sp modelId="{F1D405C3-61F8-481B-92D8-8B21F35B15CB}">
      <dsp:nvSpPr>
        <dsp:cNvPr id="0" name=""/>
        <dsp:cNvSpPr/>
      </dsp:nvSpPr>
      <dsp:spPr>
        <a:xfrm>
          <a:off x="2030335" y="967245"/>
          <a:ext cx="30681" cy="401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uk-UA" sz="500" kern="1200"/>
        </a:p>
      </dsp:txBody>
      <dsp:txXfrm>
        <a:off x="2034402" y="975506"/>
        <a:ext cx="22547" cy="23581"/>
      </dsp:txXfrm>
    </dsp:sp>
    <dsp:sp modelId="{A47F861D-714A-4538-9A95-8DA06D91CFBF}">
      <dsp:nvSpPr>
        <dsp:cNvPr id="0" name=""/>
        <dsp:cNvSpPr/>
      </dsp:nvSpPr>
      <dsp:spPr>
        <a:xfrm>
          <a:off x="2189892" y="371824"/>
          <a:ext cx="1875869" cy="910471"/>
        </a:xfrm>
        <a:prstGeom prst="ellipse">
          <a:avLst/>
        </a:prstGeom>
        <a:solidFill>
          <a:schemeClr val="accent2">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i="1" kern="1200" dirty="0" smtClean="0">
              <a:ln>
                <a:solidFill>
                  <a:schemeClr val="accent1">
                    <a:lumMod val="50000"/>
                  </a:schemeClr>
                </a:solidFill>
              </a:ln>
              <a:solidFill>
                <a:srgbClr val="443008"/>
              </a:solidFill>
            </a:rPr>
            <a:t>Competencia</a:t>
          </a:r>
        </a:p>
        <a:p>
          <a:pPr lvl="0" algn="ctr" defTabSz="666750">
            <a:lnSpc>
              <a:spcPct val="90000"/>
            </a:lnSpc>
            <a:spcBef>
              <a:spcPct val="0"/>
            </a:spcBef>
            <a:spcAft>
              <a:spcPct val="35000"/>
            </a:spcAft>
          </a:pPr>
          <a:r>
            <a:rPr lang="es-ES" sz="1500" i="1" kern="1200" dirty="0" smtClean="0">
              <a:ln>
                <a:solidFill>
                  <a:schemeClr val="accent1">
                    <a:lumMod val="50000"/>
                  </a:schemeClr>
                </a:solidFill>
              </a:ln>
              <a:solidFill>
                <a:srgbClr val="443008"/>
              </a:solidFill>
            </a:rPr>
            <a:t>pragmática</a:t>
          </a:r>
          <a:endParaRPr lang="uk-UA" sz="1500" i="1" kern="1200" dirty="0">
            <a:ln>
              <a:solidFill>
                <a:schemeClr val="accent1">
                  <a:lumMod val="50000"/>
                </a:schemeClr>
              </a:solidFill>
            </a:ln>
            <a:solidFill>
              <a:srgbClr val="443008"/>
            </a:solidFill>
          </a:endParaRPr>
        </a:p>
      </dsp:txBody>
      <dsp:txXfrm>
        <a:off x="2464607" y="505159"/>
        <a:ext cx="1326439" cy="643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84F7-BC95-4961-AF38-4FA2303CB82A}">
      <dsp:nvSpPr>
        <dsp:cNvPr id="0" name=""/>
        <dsp:cNvSpPr/>
      </dsp:nvSpPr>
      <dsp:spPr>
        <a:xfrm>
          <a:off x="568265" y="377019"/>
          <a:ext cx="2678902" cy="2678902"/>
        </a:xfrm>
        <a:prstGeom prst="blockArc">
          <a:avLst>
            <a:gd name="adj1" fmla="val 10800000"/>
            <a:gd name="adj2" fmla="val 16200000"/>
            <a:gd name="adj3" fmla="val 463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5CBFDA-A4A4-40A6-90FB-5048BF62FF7D}">
      <dsp:nvSpPr>
        <dsp:cNvPr id="0" name=""/>
        <dsp:cNvSpPr/>
      </dsp:nvSpPr>
      <dsp:spPr>
        <a:xfrm>
          <a:off x="615172" y="661224"/>
          <a:ext cx="2678902" cy="2678902"/>
        </a:xfrm>
        <a:prstGeom prst="blockArc">
          <a:avLst>
            <a:gd name="adj1" fmla="val 5400000"/>
            <a:gd name="adj2" fmla="val 10800000"/>
            <a:gd name="adj3" fmla="val 463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421A08-2F81-438A-AB1B-523F8CB52BA6}">
      <dsp:nvSpPr>
        <dsp:cNvPr id="0" name=""/>
        <dsp:cNvSpPr/>
      </dsp:nvSpPr>
      <dsp:spPr>
        <a:xfrm>
          <a:off x="1119372" y="667606"/>
          <a:ext cx="2678902" cy="2678902"/>
        </a:xfrm>
        <a:prstGeom prst="blockArc">
          <a:avLst>
            <a:gd name="adj1" fmla="val 21552422"/>
            <a:gd name="adj2" fmla="val 5739684"/>
            <a:gd name="adj3" fmla="val 463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1DAA79-5392-47F7-9A51-E76E7240173E}">
      <dsp:nvSpPr>
        <dsp:cNvPr id="0" name=""/>
        <dsp:cNvSpPr/>
      </dsp:nvSpPr>
      <dsp:spPr>
        <a:xfrm>
          <a:off x="976097" y="370648"/>
          <a:ext cx="2790452" cy="2672848"/>
        </a:xfrm>
        <a:prstGeom prst="blockArc">
          <a:avLst>
            <a:gd name="adj1" fmla="val 15860618"/>
            <a:gd name="adj2" fmla="val 21585930"/>
            <a:gd name="adj3" fmla="val 463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ECD0C9-0A87-4B36-ABC6-98D1B55D969F}">
      <dsp:nvSpPr>
        <dsp:cNvPr id="0" name=""/>
        <dsp:cNvSpPr/>
      </dsp:nvSpPr>
      <dsp:spPr>
        <a:xfrm>
          <a:off x="1524894" y="1414527"/>
          <a:ext cx="1140776" cy="855782"/>
        </a:xfrm>
        <a:prstGeom prst="ellipse">
          <a:avLst/>
        </a:prstGeom>
        <a:solidFill>
          <a:schemeClr val="accent2">
            <a:lumMod val="20000"/>
            <a:lumOff val="8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uk-UA" sz="3200" b="1" kern="1200" dirty="0" smtClean="0">
              <a:solidFill>
                <a:srgbClr val="C00000"/>
              </a:solidFill>
              <a:effectLst>
                <a:outerShdw blurRad="38100" dist="38100" dir="2700000" algn="tl">
                  <a:srgbClr val="000000">
                    <a:alpha val="43137"/>
                  </a:srgbClr>
                </a:outerShdw>
              </a:effectLst>
            </a:rPr>
            <a:t>ІКК</a:t>
          </a:r>
          <a:endParaRPr lang="uk-UA" sz="3200" b="1" kern="1200" dirty="0">
            <a:solidFill>
              <a:srgbClr val="C00000"/>
            </a:solidFill>
            <a:effectLst>
              <a:outerShdw blurRad="38100" dist="38100" dir="2700000" algn="tl">
                <a:srgbClr val="000000">
                  <a:alpha val="43137"/>
                </a:srgbClr>
              </a:outerShdw>
            </a:effectLst>
          </a:endParaRPr>
        </a:p>
      </dsp:txBody>
      <dsp:txXfrm>
        <a:off x="1691957" y="1539853"/>
        <a:ext cx="806650" cy="605130"/>
      </dsp:txXfrm>
    </dsp:sp>
    <dsp:sp modelId="{A5049659-DE98-4314-AD24-704DE413C50B}">
      <dsp:nvSpPr>
        <dsp:cNvPr id="0" name=""/>
        <dsp:cNvSpPr/>
      </dsp:nvSpPr>
      <dsp:spPr>
        <a:xfrm>
          <a:off x="1167349" y="-53420"/>
          <a:ext cx="1832419" cy="1081089"/>
        </a:xfrm>
        <a:prstGeom prst="ellipse">
          <a:avLst/>
        </a:prstGeom>
        <a:solidFill>
          <a:schemeClr val="accent2">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solidFill>
                <a:srgbClr val="002060"/>
              </a:solidFill>
            </a:rPr>
            <a:t>ЛІНГВОСОЦІОКУЛЬТУРНА</a:t>
          </a:r>
        </a:p>
        <a:p>
          <a:pPr lvl="0" algn="ctr" defTabSz="711200">
            <a:lnSpc>
              <a:spcPct val="90000"/>
            </a:lnSpc>
            <a:spcBef>
              <a:spcPct val="0"/>
            </a:spcBef>
            <a:spcAft>
              <a:spcPct val="35000"/>
            </a:spcAft>
          </a:pPr>
          <a:r>
            <a:rPr lang="uk-UA" sz="1600" kern="1200" dirty="0" smtClean="0">
              <a:solidFill>
                <a:srgbClr val="002060"/>
              </a:solidFill>
            </a:rPr>
            <a:t>КОМП-ТЬ</a:t>
          </a:r>
          <a:endParaRPr lang="uk-UA" sz="1600" kern="1200" dirty="0">
            <a:solidFill>
              <a:srgbClr val="002060"/>
            </a:solidFill>
          </a:endParaRPr>
        </a:p>
      </dsp:txBody>
      <dsp:txXfrm>
        <a:off x="1435701" y="104902"/>
        <a:ext cx="1295715" cy="764445"/>
      </dsp:txXfrm>
    </dsp:sp>
    <dsp:sp modelId="{8A87363C-C6CB-49C0-A287-CA3816F3056A}">
      <dsp:nvSpPr>
        <dsp:cNvPr id="0" name=""/>
        <dsp:cNvSpPr/>
      </dsp:nvSpPr>
      <dsp:spPr>
        <a:xfrm>
          <a:off x="2723197" y="1320737"/>
          <a:ext cx="1595422" cy="926124"/>
        </a:xfrm>
        <a:prstGeom prst="ellipse">
          <a:avLst/>
        </a:prstGeom>
        <a:solidFill>
          <a:schemeClr val="accent2">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solidFill>
                <a:srgbClr val="002060"/>
              </a:solidFill>
            </a:rPr>
            <a:t>МОВЛЕННЄВІ</a:t>
          </a:r>
        </a:p>
        <a:p>
          <a:pPr lvl="0" algn="ctr" defTabSz="577850">
            <a:lnSpc>
              <a:spcPct val="90000"/>
            </a:lnSpc>
            <a:spcBef>
              <a:spcPct val="0"/>
            </a:spcBef>
            <a:spcAft>
              <a:spcPct val="35000"/>
            </a:spcAft>
          </a:pPr>
          <a:r>
            <a:rPr lang="uk-UA" sz="1400" kern="1200" dirty="0" smtClean="0">
              <a:solidFill>
                <a:srgbClr val="002060"/>
              </a:solidFill>
            </a:rPr>
            <a:t>КОМП-ТІ</a:t>
          </a:r>
          <a:endParaRPr lang="uk-UA" sz="1400" kern="1200" dirty="0">
            <a:solidFill>
              <a:srgbClr val="002060"/>
            </a:solidFill>
          </a:endParaRPr>
        </a:p>
      </dsp:txBody>
      <dsp:txXfrm>
        <a:off x="2956841" y="1456365"/>
        <a:ext cx="1128134" cy="654868"/>
      </dsp:txXfrm>
    </dsp:sp>
    <dsp:sp modelId="{DD71B7DC-C23F-4825-B516-0E6336FA9F15}">
      <dsp:nvSpPr>
        <dsp:cNvPr id="0" name=""/>
        <dsp:cNvSpPr/>
      </dsp:nvSpPr>
      <dsp:spPr>
        <a:xfrm>
          <a:off x="730787" y="2672677"/>
          <a:ext cx="2705543" cy="862497"/>
        </a:xfrm>
        <a:prstGeom prst="ellipse">
          <a:avLst/>
        </a:prstGeom>
        <a:solidFill>
          <a:schemeClr val="accent2">
            <a:lumMod val="20000"/>
            <a:lumOff val="8000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solidFill>
                <a:srgbClr val="002060"/>
              </a:solidFill>
            </a:rPr>
            <a:t>НАВЧАЛЬНО-</a:t>
          </a:r>
        </a:p>
        <a:p>
          <a:pPr lvl="0" algn="ctr" defTabSz="622300">
            <a:lnSpc>
              <a:spcPct val="90000"/>
            </a:lnSpc>
            <a:spcBef>
              <a:spcPct val="0"/>
            </a:spcBef>
            <a:spcAft>
              <a:spcPct val="35000"/>
            </a:spcAft>
          </a:pPr>
          <a:r>
            <a:rPr lang="uk-UA" sz="1400" kern="1200" dirty="0" smtClean="0">
              <a:solidFill>
                <a:srgbClr val="002060"/>
              </a:solidFill>
            </a:rPr>
            <a:t>СТРАТЕГІЧНА</a:t>
          </a:r>
        </a:p>
        <a:p>
          <a:pPr lvl="0" algn="ctr" defTabSz="622300">
            <a:lnSpc>
              <a:spcPct val="90000"/>
            </a:lnSpc>
            <a:spcBef>
              <a:spcPct val="0"/>
            </a:spcBef>
            <a:spcAft>
              <a:spcPct val="35000"/>
            </a:spcAft>
          </a:pPr>
          <a:r>
            <a:rPr lang="uk-UA" sz="1400" kern="1200" dirty="0" smtClean="0">
              <a:solidFill>
                <a:srgbClr val="002060"/>
              </a:solidFill>
            </a:rPr>
            <a:t>КОМП-ТЬ</a:t>
          </a:r>
          <a:endParaRPr lang="uk-UA" sz="1400" kern="1200" dirty="0">
            <a:solidFill>
              <a:srgbClr val="002060"/>
            </a:solidFill>
          </a:endParaRPr>
        </a:p>
      </dsp:txBody>
      <dsp:txXfrm>
        <a:off x="1127005" y="2798987"/>
        <a:ext cx="1913107" cy="609877"/>
      </dsp:txXfrm>
    </dsp:sp>
    <dsp:sp modelId="{E891133F-692F-4E63-8100-57A771165095}">
      <dsp:nvSpPr>
        <dsp:cNvPr id="0" name=""/>
        <dsp:cNvSpPr/>
      </dsp:nvSpPr>
      <dsp:spPr>
        <a:xfrm>
          <a:off x="161055" y="1364276"/>
          <a:ext cx="1228205" cy="862497"/>
        </a:xfrm>
        <a:prstGeom prst="ellipse">
          <a:avLst/>
        </a:prstGeom>
        <a:solidFill>
          <a:schemeClr val="accent2">
            <a:lumMod val="20000"/>
            <a:lumOff val="80000"/>
          </a:schemeClr>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solidFill>
                <a:srgbClr val="002060"/>
              </a:solidFill>
            </a:rPr>
            <a:t>МОВНІ</a:t>
          </a:r>
        </a:p>
        <a:p>
          <a:pPr lvl="0" algn="ctr" defTabSz="622300">
            <a:lnSpc>
              <a:spcPct val="90000"/>
            </a:lnSpc>
            <a:spcBef>
              <a:spcPct val="0"/>
            </a:spcBef>
            <a:spcAft>
              <a:spcPct val="35000"/>
            </a:spcAft>
          </a:pPr>
          <a:r>
            <a:rPr lang="uk-UA" sz="1400" kern="1200" dirty="0" smtClean="0">
              <a:solidFill>
                <a:srgbClr val="002060"/>
              </a:solidFill>
            </a:rPr>
            <a:t>КОМП-ТІ</a:t>
          </a:r>
        </a:p>
      </dsp:txBody>
      <dsp:txXfrm>
        <a:off x="340921" y="1490586"/>
        <a:ext cx="868473" cy="60987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pPr/>
              <a:t>08.10.2018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pPr/>
              <a:t>‹#›</a:t>
            </a:fld>
            <a:endParaRPr lang="ru-RU"/>
          </a:p>
        </p:txBody>
      </p:sp>
    </p:spTree>
    <p:extLst>
      <p:ext uri="{BB962C8B-B14F-4D97-AF65-F5344CB8AC3E}">
        <p14:creationId xmlns:p14="http://schemas.microsoft.com/office/powerpoint/2010/main" xmlns=""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08.10.2018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08.10.2018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43043" t="31739"/>
          <a:stretch/>
        </p:blipFill>
        <p:spPr>
          <a:xfrm>
            <a:off x="-1" y="0"/>
            <a:ext cx="2348753" cy="2111187"/>
          </a:xfrm>
          <a:prstGeom prst="rect">
            <a:avLst/>
          </a:prstGeom>
          <a:effectLst/>
        </p:spPr>
      </p:pic>
    </p:spTree>
    <p:extLst>
      <p:ext uri="{BB962C8B-B14F-4D97-AF65-F5344CB8AC3E}">
        <p14:creationId xmlns:p14="http://schemas.microsoft.com/office/powerpoint/2010/main" xmlns=""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99245" y="0"/>
            <a:ext cx="954324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3944" y="0"/>
            <a:ext cx="10753859" cy="6858000"/>
          </a:xfrm>
          <a:prstGeom prst="rect">
            <a:avLst/>
          </a:prstGeom>
          <a:gradFill flip="none" rotWithShape="1">
            <a:gsLst>
              <a:gs pos="0">
                <a:schemeClr val="bg1"/>
              </a:gs>
              <a:gs pos="50000">
                <a:schemeClr val="bg1"/>
              </a:gs>
              <a:gs pos="100000">
                <a:schemeClr val="bg1">
                  <a:lumMod val="85000"/>
                </a:schemeClr>
              </a:gs>
            </a:gsLst>
            <a:path path="circle">
              <a:fillToRect l="50000" t="50000" r="50000" b="50000"/>
            </a:path>
            <a:tileRect/>
          </a:gradFill>
        </p:spPr>
      </p:pic>
      <p:sp>
        <p:nvSpPr>
          <p:cNvPr id="18" name="Заголовок 1"/>
          <p:cNvSpPr>
            <a:spLocks noGrp="1"/>
          </p:cNvSpPr>
          <p:nvPr>
            <p:ph type="ctrTitle"/>
          </p:nvPr>
        </p:nvSpPr>
        <p:spPr>
          <a:xfrm>
            <a:off x="2309132" y="1738648"/>
            <a:ext cx="4800005" cy="278183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solidFill>
                  <a:srgbClr val="002060"/>
                </a:solidFill>
                <a:effectLst>
                  <a:outerShdw blurRad="76200" dist="50800" dir="5400000" algn="tl" rotWithShape="0">
                    <a:srgbClr val="000000">
                      <a:alpha val="65000"/>
                    </a:srgbClr>
                  </a:outerShdw>
                </a:effectLst>
                <a:latin typeface="+mn-lt"/>
              </a:rPr>
              <a:t>FORMACIÓN EN COMPETENCIA AUDITIVA MEDIANTE LA COMPRENSIÓN AUDIOVISUAL:</a:t>
            </a:r>
            <a:br>
              <a:rPr lang="en-US" sz="2800" b="1" spc="50" dirty="0" smtClean="0">
                <a:ln w="11430"/>
                <a:solidFill>
                  <a:srgbClr val="002060"/>
                </a:solidFill>
                <a:effectLst>
                  <a:outerShdw blurRad="76200" dist="50800" dir="5400000" algn="tl" rotWithShape="0">
                    <a:srgbClr val="000000">
                      <a:alpha val="65000"/>
                    </a:srgbClr>
                  </a:outerShdw>
                </a:effectLst>
                <a:latin typeface="+mn-lt"/>
              </a:rPr>
            </a:br>
            <a:r>
              <a:rPr lang="en-US" sz="1400" b="1" spc="50" dirty="0" smtClean="0">
                <a:ln w="11430"/>
                <a:solidFill>
                  <a:srgbClr val="002060"/>
                </a:solidFill>
                <a:effectLst>
                  <a:outerShdw blurRad="76200" dist="50800" dir="5400000" algn="tl" rotWithShape="0">
                    <a:srgbClr val="000000">
                      <a:alpha val="65000"/>
                    </a:srgbClr>
                  </a:outerShdw>
                </a:effectLst>
                <a:latin typeface="+mn-lt"/>
              </a:rPr>
              <a:t/>
            </a:r>
            <a:br>
              <a:rPr lang="en-US" sz="1400" b="1" spc="50" dirty="0" smtClean="0">
                <a:ln w="11430"/>
                <a:solidFill>
                  <a:srgbClr val="002060"/>
                </a:solidFill>
                <a:effectLst>
                  <a:outerShdw blurRad="76200" dist="50800" dir="5400000" algn="tl" rotWithShape="0">
                    <a:srgbClr val="000000">
                      <a:alpha val="65000"/>
                    </a:srgbClr>
                  </a:outerShdw>
                </a:effectLst>
                <a:latin typeface="+mn-lt"/>
              </a:rPr>
            </a:br>
            <a:r>
              <a:rPr lang="en-US" sz="2400" b="1" spc="50" dirty="0" smtClean="0">
                <a:ln w="11430"/>
                <a:solidFill>
                  <a:srgbClr val="001B50"/>
                </a:solidFill>
                <a:effectLst>
                  <a:outerShdw blurRad="76200" dist="50800" dir="5400000" algn="tl" rotWithShape="0">
                    <a:srgbClr val="000000">
                      <a:alpha val="65000"/>
                    </a:srgbClr>
                  </a:outerShdw>
                </a:effectLst>
                <a:latin typeface="+mn-lt"/>
              </a:rPr>
              <a:t>VISIÓN DE LOS CIENTÍFICOS UCRANIANOS Y ESPAÑOLES</a:t>
            </a:r>
            <a:endParaRPr lang="ru-RU" sz="2400" b="1" spc="50" dirty="0">
              <a:ln w="11430"/>
              <a:solidFill>
                <a:srgbClr val="001B50"/>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xmlns=""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53404"/>
            <a:ext cx="7886700" cy="889242"/>
          </a:xfrm>
        </p:spPr>
        <p:txBody>
          <a:bodyPr>
            <a:normAutofit fontScale="90000"/>
          </a:bodyPr>
          <a:lstStyle/>
          <a:p>
            <a:pPr algn="ctr"/>
            <a:r>
              <a:rPr lang="en-US" b="1" dirty="0" smtClean="0">
                <a:solidFill>
                  <a:srgbClr val="002060"/>
                </a:solidFill>
                <a:effectLst>
                  <a:outerShdw blurRad="38100" dist="38100" dir="2700000" algn="tl">
                    <a:srgbClr val="000000">
                      <a:alpha val="43137"/>
                    </a:srgbClr>
                  </a:outerShdw>
                </a:effectLst>
              </a:rPr>
              <a:t>FUNCIONES</a:t>
            </a:r>
            <a:br>
              <a:rPr lang="en-US" b="1" dirty="0" smtClean="0">
                <a:solidFill>
                  <a:srgbClr val="002060"/>
                </a:solidFill>
                <a:effectLst>
                  <a:outerShdw blurRad="38100" dist="38100" dir="2700000" algn="tl">
                    <a:srgbClr val="000000">
                      <a:alpha val="43137"/>
                    </a:srgbClr>
                  </a:outerShdw>
                </a:effectLst>
              </a:rPr>
            </a:br>
            <a:r>
              <a:rPr lang="en-US" sz="3000" b="1" dirty="0" smtClean="0">
                <a:solidFill>
                  <a:srgbClr val="002060"/>
                </a:solidFill>
                <a:effectLst>
                  <a:outerShdw blurRad="38100" dist="38100" dir="2700000" algn="tl">
                    <a:srgbClr val="000000">
                      <a:alpha val="43137"/>
                    </a:srgbClr>
                  </a:outerShdw>
                </a:effectLst>
              </a:rPr>
              <a:t>de la </a:t>
            </a:r>
            <a:r>
              <a:rPr lang="es-ES" sz="3000" b="1" dirty="0" smtClean="0">
                <a:solidFill>
                  <a:srgbClr val="002060"/>
                </a:solidFill>
                <a:effectLst>
                  <a:outerShdw blurRad="38100" dist="38100" dir="2700000" algn="tl">
                    <a:srgbClr val="000000">
                      <a:alpha val="43137"/>
                    </a:srgbClr>
                  </a:outerShdw>
                </a:effectLst>
              </a:rPr>
              <a:t>competencia</a:t>
            </a:r>
            <a:r>
              <a:rPr lang="en-US" sz="3000" b="1" dirty="0" smtClean="0">
                <a:solidFill>
                  <a:srgbClr val="002060"/>
                </a:solidFill>
                <a:effectLst>
                  <a:outerShdw blurRad="38100" dist="38100" dir="2700000" algn="tl">
                    <a:srgbClr val="000000">
                      <a:alpha val="43137"/>
                    </a:srgbClr>
                  </a:outerShdw>
                </a:effectLst>
              </a:rPr>
              <a:t> </a:t>
            </a:r>
            <a:r>
              <a:rPr lang="es-ES" sz="3000" b="1" dirty="0" smtClean="0">
                <a:solidFill>
                  <a:srgbClr val="002060"/>
                </a:solidFill>
                <a:effectLst>
                  <a:outerShdw blurRad="38100" dist="38100" dir="2700000" algn="tl">
                    <a:srgbClr val="000000">
                      <a:alpha val="43137"/>
                    </a:srgbClr>
                  </a:outerShdw>
                </a:effectLst>
              </a:rPr>
              <a:t>auditiva</a:t>
            </a:r>
            <a:endParaRPr lang="es-ES" dirty="0"/>
          </a:p>
        </p:txBody>
      </p:sp>
      <p:sp>
        <p:nvSpPr>
          <p:cNvPr id="3" name="Объект 2"/>
          <p:cNvSpPr>
            <a:spLocks noGrp="1"/>
          </p:cNvSpPr>
          <p:nvPr>
            <p:ph sz="half" idx="1"/>
          </p:nvPr>
        </p:nvSpPr>
        <p:spPr>
          <a:xfrm>
            <a:off x="410308" y="1723292"/>
            <a:ext cx="8440616" cy="4818184"/>
          </a:xfrm>
        </p:spPr>
        <p:txBody>
          <a:bodyPr>
            <a:normAutofit/>
          </a:bodyPr>
          <a:lstStyle/>
          <a:p>
            <a:pPr marL="457200" indent="-457200" algn="just">
              <a:buFont typeface="+mj-lt"/>
              <a:buAutoNum type="arabicPeriod"/>
            </a:pPr>
            <a:r>
              <a:rPr lang="es-ES" sz="1800" dirty="0">
                <a:solidFill>
                  <a:schemeClr val="accent4">
                    <a:lumMod val="50000"/>
                  </a:schemeClr>
                </a:solidFill>
              </a:rPr>
              <a:t>L</a:t>
            </a:r>
            <a:r>
              <a:rPr lang="es-ES" sz="1800" dirty="0" smtClean="0">
                <a:solidFill>
                  <a:schemeClr val="accent4">
                    <a:lumMod val="50000"/>
                  </a:schemeClr>
                </a:solidFill>
              </a:rPr>
              <a:t>a </a:t>
            </a:r>
            <a:r>
              <a:rPr lang="es-ES" sz="1800" dirty="0">
                <a:solidFill>
                  <a:schemeClr val="accent4">
                    <a:lumMod val="50000"/>
                  </a:schemeClr>
                </a:solidFill>
              </a:rPr>
              <a:t>escucha puede ser </a:t>
            </a:r>
            <a:r>
              <a:rPr lang="es-ES" sz="1800" dirty="0">
                <a:solidFill>
                  <a:srgbClr val="002060"/>
                </a:solidFill>
              </a:rPr>
              <a:t>un fin en sí misma</a:t>
            </a:r>
            <a:r>
              <a:rPr lang="es-ES" sz="1800" dirty="0">
                <a:solidFill>
                  <a:schemeClr val="accent4">
                    <a:lumMod val="50000"/>
                  </a:schemeClr>
                </a:solidFill>
              </a:rPr>
              <a:t>. Se trata de la formación en la audición como uno de los tipos de la comunicación lingüística, es decir, de las habilidades o destrezas de la </a:t>
            </a:r>
            <a:r>
              <a:rPr lang="es-ES" sz="1800" dirty="0" smtClean="0">
                <a:solidFill>
                  <a:schemeClr val="accent4">
                    <a:lumMod val="50000"/>
                  </a:schemeClr>
                </a:solidFill>
              </a:rPr>
              <a:t>lengua.</a:t>
            </a:r>
          </a:p>
          <a:p>
            <a:pPr marL="457200" indent="-457200" algn="just">
              <a:buFont typeface="+mj-lt"/>
              <a:buAutoNum type="arabicPeriod"/>
            </a:pPr>
            <a:r>
              <a:rPr lang="es-ES" sz="1800" dirty="0">
                <a:solidFill>
                  <a:schemeClr val="accent4">
                    <a:lumMod val="50000"/>
                  </a:schemeClr>
                </a:solidFill>
              </a:rPr>
              <a:t>L</a:t>
            </a:r>
            <a:r>
              <a:rPr lang="es-ES" sz="1800" dirty="0" smtClean="0">
                <a:solidFill>
                  <a:schemeClr val="accent4">
                    <a:lumMod val="50000"/>
                  </a:schemeClr>
                </a:solidFill>
              </a:rPr>
              <a:t>a </a:t>
            </a:r>
            <a:r>
              <a:rPr lang="es-ES" sz="1800" dirty="0">
                <a:solidFill>
                  <a:schemeClr val="accent4">
                    <a:lumMod val="50000"/>
                  </a:schemeClr>
                </a:solidFill>
              </a:rPr>
              <a:t>escucha sirve como </a:t>
            </a:r>
            <a:r>
              <a:rPr lang="es-ES" sz="1800" dirty="0">
                <a:solidFill>
                  <a:srgbClr val="002060"/>
                </a:solidFill>
              </a:rPr>
              <a:t>medio para enseñar otras formas de comunicación lingüística</a:t>
            </a:r>
            <a:r>
              <a:rPr lang="es-ES" sz="1800" dirty="0">
                <a:solidFill>
                  <a:schemeClr val="accent4">
                    <a:lumMod val="50000"/>
                  </a:schemeClr>
                </a:solidFill>
              </a:rPr>
              <a:t>: hablar, leer y escribir, con las que, además, está interrelacionada. Hablar y escuchar son dos caras interrelacionadas de la comunicación oral, de la lengua oral. La audición no es sólo la percepción de la información, es también un proceso discursivo interno que comprende la preparación de la reacción correspondiente a lo que se ha oído. Escuchar y leer son dos habilidades vinculadas porque ambas conciernen a la recepción de la información, por tanto, implica la percepción, comprensión y recodificación activa de la información. La lectura es un proceso que recodifica la lengua gráfica en la sonora, aunque a través de una lectura interna, es decir, como si oyésemos el texto que percibimos visualmente. La relación entre la audición y la escritura se manifiesta cuando se adopta la forma gráfica de aquello que se está escribiendo</a:t>
            </a:r>
            <a:r>
              <a:rPr lang="es-ES" sz="1800" dirty="0" smtClean="0">
                <a:solidFill>
                  <a:schemeClr val="accent4">
                    <a:lumMod val="50000"/>
                  </a:schemeClr>
                </a:solidFill>
              </a:rPr>
              <a:t>.</a:t>
            </a:r>
          </a:p>
          <a:p>
            <a:pPr marL="457200" indent="-457200" algn="just">
              <a:buFont typeface="+mj-lt"/>
              <a:buAutoNum type="arabicPeriod"/>
            </a:pPr>
            <a:r>
              <a:rPr lang="es-ES" sz="1800" dirty="0">
                <a:solidFill>
                  <a:schemeClr val="accent4">
                    <a:lumMod val="50000"/>
                  </a:schemeClr>
                </a:solidFill>
              </a:rPr>
              <a:t>L</a:t>
            </a:r>
            <a:r>
              <a:rPr lang="es-ES" sz="1800" dirty="0" smtClean="0">
                <a:solidFill>
                  <a:schemeClr val="accent4">
                    <a:lumMod val="50000"/>
                  </a:schemeClr>
                </a:solidFill>
              </a:rPr>
              <a:t>a </a:t>
            </a:r>
            <a:r>
              <a:rPr lang="es-ES" sz="1800" dirty="0">
                <a:solidFill>
                  <a:schemeClr val="accent4">
                    <a:lumMod val="50000"/>
                  </a:schemeClr>
                </a:solidFill>
              </a:rPr>
              <a:t>escucha es </a:t>
            </a:r>
            <a:r>
              <a:rPr lang="es-ES" sz="1800" dirty="0">
                <a:solidFill>
                  <a:srgbClr val="002060"/>
                </a:solidFill>
              </a:rPr>
              <a:t>una de las principales herramientas </a:t>
            </a:r>
            <a:r>
              <a:rPr lang="es-ES" sz="1800" dirty="0">
                <a:solidFill>
                  <a:schemeClr val="accent4">
                    <a:lumMod val="50000"/>
                  </a:schemeClr>
                </a:solidFill>
              </a:rPr>
              <a:t>de las que disponemos </a:t>
            </a:r>
            <a:r>
              <a:rPr lang="es-ES" sz="1800" dirty="0">
                <a:solidFill>
                  <a:srgbClr val="002060"/>
                </a:solidFill>
              </a:rPr>
              <a:t>para impartir la docencia</a:t>
            </a:r>
            <a:r>
              <a:rPr lang="es-ES" sz="1800" dirty="0">
                <a:solidFill>
                  <a:schemeClr val="accent4">
                    <a:lumMod val="50000"/>
                  </a:schemeClr>
                </a:solidFill>
              </a:rPr>
              <a:t> y organizar las actividades de los estudiantes</a:t>
            </a:r>
          </a:p>
        </p:txBody>
      </p:sp>
    </p:spTree>
    <p:extLst>
      <p:ext uri="{BB962C8B-B14F-4D97-AF65-F5344CB8AC3E}">
        <p14:creationId xmlns:p14="http://schemas.microsoft.com/office/powerpoint/2010/main" xmlns="" val="226354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604" y="2332892"/>
            <a:ext cx="7886700" cy="3188677"/>
          </a:xfrm>
        </p:spPr>
        <p:txBody>
          <a:bodyPr>
            <a:noAutofit/>
          </a:bodyPr>
          <a:lstStyle/>
          <a:p>
            <a:pPr algn="just"/>
            <a:r>
              <a:rPr lang="es-ES" sz="2800" b="1" dirty="0">
                <a:solidFill>
                  <a:srgbClr val="002060"/>
                </a:solidFill>
                <a:effectLst>
                  <a:outerShdw blurRad="38100" dist="38100" dir="2700000" algn="tl">
                    <a:srgbClr val="000000">
                      <a:alpha val="43137"/>
                    </a:srgbClr>
                  </a:outerShdw>
                </a:effectLst>
              </a:rPr>
              <a:t>L</a:t>
            </a:r>
            <a:r>
              <a:rPr lang="es-ES" sz="2800" b="1" dirty="0" smtClean="0">
                <a:solidFill>
                  <a:srgbClr val="002060"/>
                </a:solidFill>
                <a:effectLst>
                  <a:outerShdw blurRad="38100" dist="38100" dir="2700000" algn="tl">
                    <a:srgbClr val="000000">
                      <a:alpha val="43137"/>
                    </a:srgbClr>
                  </a:outerShdw>
                </a:effectLst>
              </a:rPr>
              <a:t>a</a:t>
            </a:r>
            <a:r>
              <a:rPr lang="es-ES" sz="2800" b="1" dirty="0">
                <a:solidFill>
                  <a:srgbClr val="002060"/>
                </a:solidFill>
                <a:effectLst>
                  <a:outerShdw blurRad="38100" dist="38100" dir="2700000" algn="tl">
                    <a:srgbClr val="000000">
                      <a:alpha val="43137"/>
                    </a:srgbClr>
                  </a:outerShdw>
                </a:effectLst>
              </a:rPr>
              <a:t> </a:t>
            </a:r>
            <a:r>
              <a:rPr lang="es-ES" sz="2800" b="1" dirty="0" smtClean="0">
                <a:solidFill>
                  <a:srgbClr val="002060"/>
                </a:solidFill>
                <a:effectLst>
                  <a:outerShdw blurRad="38100" dist="38100" dir="2700000" algn="tl">
                    <a:srgbClr val="000000">
                      <a:alpha val="43137"/>
                    </a:srgbClr>
                  </a:outerShdw>
                </a:effectLst>
              </a:rPr>
              <a:t>competencia auditiva </a:t>
            </a:r>
            <a:r>
              <a:rPr lang="es-ES" sz="2800" b="1" dirty="0">
                <a:solidFill>
                  <a:schemeClr val="accent4">
                    <a:lumMod val="50000"/>
                  </a:schemeClr>
                </a:solidFill>
              </a:rPr>
              <a:t>(dentro del proceso formativo-didáctico) es la unidad de los conocimientos, habilidades, destrezas, cualidades profesionales y personales, actitudes, valores ético-morales, experiencia y modos de pensar que conforma la personalidad y que resulta de la combinación dinámica, a la hora del proceso de escucha, revela, en suma, la capacidad de los estudiantes de entender el contenido de audio / vídeoenunciaciones dependiendo del nivel de su formación</a:t>
            </a:r>
            <a:endParaRPr lang="uk-UA" sz="2800" b="1" dirty="0">
              <a:solidFill>
                <a:schemeClr val="accent4">
                  <a:lumMod val="50000"/>
                </a:schemeClr>
              </a:solidFill>
            </a:endParaRPr>
          </a:p>
        </p:txBody>
      </p:sp>
    </p:spTree>
    <p:extLst>
      <p:ext uri="{BB962C8B-B14F-4D97-AF65-F5344CB8AC3E}">
        <p14:creationId xmlns:p14="http://schemas.microsoft.com/office/powerpoint/2010/main" xmlns="" val="384264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6928" y="555172"/>
            <a:ext cx="7886700" cy="1244733"/>
          </a:xfrm>
        </p:spPr>
        <p:txBody>
          <a:bodyPr/>
          <a:lstStyle/>
          <a:p>
            <a:pPr algn="ctr"/>
            <a:r>
              <a:rPr lang="es-ES" b="1" dirty="0" smtClean="0">
                <a:solidFill>
                  <a:srgbClr val="002060"/>
                </a:solidFill>
                <a:effectLst>
                  <a:outerShdw blurRad="38100" dist="38100" dir="2700000" algn="tl">
                    <a:srgbClr val="000000">
                      <a:alpha val="43137"/>
                    </a:srgbClr>
                  </a:outerShdw>
                </a:effectLst>
              </a:rPr>
              <a:t>LOS RECURSOS MODERNOS</a:t>
            </a:r>
            <a:br>
              <a:rPr lang="es-ES" b="1" dirty="0" smtClean="0">
                <a:solidFill>
                  <a:srgbClr val="002060"/>
                </a:solidFill>
                <a:effectLst>
                  <a:outerShdw blurRad="38100" dist="38100" dir="2700000" algn="tl">
                    <a:srgbClr val="000000">
                      <a:alpha val="43137"/>
                    </a:srgbClr>
                  </a:outerShdw>
                </a:effectLst>
              </a:rPr>
            </a:br>
            <a:r>
              <a:rPr lang="es-ES" b="1" dirty="0" smtClean="0">
                <a:solidFill>
                  <a:srgbClr val="002060"/>
                </a:solidFill>
                <a:effectLst>
                  <a:outerShdw blurRad="38100" dist="38100" dir="2700000" algn="tl">
                    <a:srgbClr val="000000">
                      <a:alpha val="43137"/>
                    </a:srgbClr>
                  </a:outerShdw>
                </a:effectLst>
              </a:rPr>
              <a:t>para formar la Ct.A.</a:t>
            </a:r>
            <a:endParaRPr lang="uk-UA" b="1"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38318" y="2254920"/>
            <a:ext cx="8525814" cy="3700403"/>
          </a:xfrm>
        </p:spPr>
        <p:txBody>
          <a:bodyPr>
            <a:normAutofit/>
          </a:bodyPr>
          <a:lstStyle/>
          <a:p>
            <a:pPr lvl="2"/>
            <a:r>
              <a:rPr lang="es-ES" sz="2200" dirty="0">
                <a:solidFill>
                  <a:schemeClr val="accent2">
                    <a:lumMod val="50000"/>
                  </a:schemeClr>
                </a:solidFill>
              </a:rPr>
              <a:t>Clasificación de </a:t>
            </a:r>
            <a:r>
              <a:rPr lang="es-ES" sz="2200" b="1" dirty="0">
                <a:solidFill>
                  <a:srgbClr val="002060"/>
                </a:solidFill>
              </a:rPr>
              <a:t>los medios de enseñanza</a:t>
            </a:r>
            <a:r>
              <a:rPr lang="es-ES" sz="2200" dirty="0">
                <a:solidFill>
                  <a:srgbClr val="002060"/>
                </a:solidFill>
              </a:rPr>
              <a:t> </a:t>
            </a:r>
            <a:r>
              <a:rPr lang="es-ES" sz="2200" dirty="0">
                <a:solidFill>
                  <a:schemeClr val="accent2">
                    <a:lumMod val="50000"/>
                  </a:schemeClr>
                </a:solidFill>
              </a:rPr>
              <a:t>según Edvard Fleminh </a:t>
            </a:r>
            <a:r>
              <a:rPr lang="es-ES" sz="2200" dirty="0" smtClean="0">
                <a:solidFill>
                  <a:schemeClr val="accent2">
                    <a:lumMod val="50000"/>
                  </a:schemeClr>
                </a:solidFill>
              </a:rPr>
              <a:t>y Yan Yakobi:</a:t>
            </a:r>
          </a:p>
          <a:p>
            <a:pPr marL="457200" indent="-457200">
              <a:buAutoNum type="arabicParenR"/>
            </a:pPr>
            <a:r>
              <a:rPr lang="es-ES" sz="2200" dirty="0" smtClean="0">
                <a:solidFill>
                  <a:schemeClr val="accent2">
                    <a:lumMod val="50000"/>
                  </a:schemeClr>
                </a:solidFill>
              </a:rPr>
              <a:t>los recursos </a:t>
            </a:r>
            <a:r>
              <a:rPr lang="es-ES" sz="2200" b="1" i="1" u="sng" dirty="0" smtClean="0">
                <a:solidFill>
                  <a:srgbClr val="002060"/>
                </a:solidFill>
              </a:rPr>
              <a:t>naturales</a:t>
            </a:r>
            <a:r>
              <a:rPr lang="es-ES" sz="2200" dirty="0" smtClean="0">
                <a:solidFill>
                  <a:srgbClr val="002060"/>
                </a:solidFill>
              </a:rPr>
              <a:t> </a:t>
            </a:r>
            <a:r>
              <a:rPr lang="es-ES" sz="2200" dirty="0" smtClean="0">
                <a:solidFill>
                  <a:schemeClr val="accent2">
                    <a:lumMod val="50000"/>
                  </a:schemeClr>
                </a:solidFill>
              </a:rPr>
              <a:t>que directamente representan la propia realidad;</a:t>
            </a:r>
          </a:p>
          <a:p>
            <a:pPr marL="457200" indent="-457200">
              <a:buFont typeface="Arial" panose="020B0604020202020204" pitchFamily="34" charset="0"/>
              <a:buAutoNum type="arabicParenR"/>
            </a:pPr>
            <a:r>
              <a:rPr lang="es-ES" sz="2200" dirty="0">
                <a:solidFill>
                  <a:schemeClr val="accent2">
                    <a:lumMod val="50000"/>
                  </a:schemeClr>
                </a:solidFill>
              </a:rPr>
              <a:t>los recursos </a:t>
            </a:r>
            <a:r>
              <a:rPr lang="es-ES" sz="2200" b="1" i="1" u="sng" dirty="0" smtClean="0">
                <a:solidFill>
                  <a:srgbClr val="002060"/>
                </a:solidFill>
              </a:rPr>
              <a:t>técnicos </a:t>
            </a:r>
            <a:r>
              <a:rPr lang="es-ES" sz="2200" b="1" i="1" dirty="0" smtClean="0">
                <a:solidFill>
                  <a:srgbClr val="002060"/>
                </a:solidFill>
              </a:rPr>
              <a:t> </a:t>
            </a:r>
            <a:r>
              <a:rPr lang="es-ES" sz="2200" dirty="0" smtClean="0">
                <a:solidFill>
                  <a:schemeClr val="accent2">
                    <a:lumMod val="50000"/>
                  </a:schemeClr>
                </a:solidFill>
              </a:rPr>
              <a:t>(visuales, audiovisuales, automáticos) que representan la realidad implícitamente o indirecto;</a:t>
            </a:r>
          </a:p>
          <a:p>
            <a:pPr marL="457200" indent="-457200">
              <a:buFont typeface="Arial" panose="020B0604020202020204" pitchFamily="34" charset="0"/>
              <a:buAutoNum type="arabicParenR"/>
            </a:pPr>
            <a:r>
              <a:rPr lang="es-ES" sz="2200" dirty="0">
                <a:solidFill>
                  <a:schemeClr val="accent2">
                    <a:lumMod val="50000"/>
                  </a:schemeClr>
                </a:solidFill>
              </a:rPr>
              <a:t>los recursos </a:t>
            </a:r>
            <a:r>
              <a:rPr lang="es-ES" sz="2200" b="1" i="1" u="sng" dirty="0" smtClean="0">
                <a:solidFill>
                  <a:srgbClr val="002060"/>
                </a:solidFill>
              </a:rPr>
              <a:t>simbólicos </a:t>
            </a:r>
            <a:r>
              <a:rPr lang="es-ES" sz="2200" dirty="0" smtClean="0">
                <a:solidFill>
                  <a:schemeClr val="accent2">
                    <a:lumMod val="50000"/>
                  </a:schemeClr>
                </a:solidFill>
              </a:rPr>
              <a:t>que representan </a:t>
            </a:r>
            <a:r>
              <a:rPr lang="es-ES" sz="2200" dirty="0">
                <a:solidFill>
                  <a:schemeClr val="accent2">
                    <a:lumMod val="50000"/>
                  </a:schemeClr>
                </a:solidFill>
              </a:rPr>
              <a:t>la </a:t>
            </a:r>
            <a:r>
              <a:rPr lang="es-ES" sz="2200" dirty="0" smtClean="0">
                <a:solidFill>
                  <a:schemeClr val="accent2">
                    <a:lumMod val="50000"/>
                  </a:schemeClr>
                </a:solidFill>
              </a:rPr>
              <a:t>realidad mediante los símbolos correspondientes, por ejemplo:  la palabra viva o escrita, los sonidos, los dibujos técnicos, gráficos etc.</a:t>
            </a:r>
            <a:endParaRPr lang="es-ES" sz="2200" dirty="0">
              <a:solidFill>
                <a:schemeClr val="accent2">
                  <a:lumMod val="50000"/>
                </a:schemeClr>
              </a:solidFill>
            </a:endParaRPr>
          </a:p>
          <a:p>
            <a:endParaRPr lang="es-ES" sz="100" dirty="0" smtClean="0">
              <a:solidFill>
                <a:schemeClr val="accent2">
                  <a:lumMod val="50000"/>
                </a:schemeClr>
              </a:solidFill>
            </a:endParaRPr>
          </a:p>
        </p:txBody>
      </p:sp>
    </p:spTree>
    <p:extLst>
      <p:ext uri="{BB962C8B-B14F-4D97-AF65-F5344CB8AC3E}">
        <p14:creationId xmlns:p14="http://schemas.microsoft.com/office/powerpoint/2010/main" xmlns="" val="6400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s-ES" b="1" dirty="0" smtClean="0">
                <a:solidFill>
                  <a:srgbClr val="002060"/>
                </a:solidFill>
                <a:effectLst>
                  <a:outerShdw blurRad="38100" dist="38100" dir="2700000" algn="tl">
                    <a:srgbClr val="000000">
                      <a:alpha val="43137"/>
                    </a:srgbClr>
                  </a:outerShdw>
                </a:effectLst>
              </a:rPr>
              <a:t>¿Por qué los audiovisuales?</a:t>
            </a:r>
            <a:endParaRPr lang="uk-UA" b="1"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89538" y="1938578"/>
            <a:ext cx="8069873" cy="4188313"/>
          </a:xfrm>
        </p:spPr>
        <p:txBody>
          <a:bodyPr>
            <a:noAutofit/>
          </a:bodyPr>
          <a:lstStyle/>
          <a:p>
            <a:pPr algn="just"/>
            <a:r>
              <a:rPr lang="es-ES" sz="2000" dirty="0">
                <a:solidFill>
                  <a:schemeClr val="accent4">
                    <a:lumMod val="50000"/>
                  </a:schemeClr>
                </a:solidFill>
              </a:rPr>
              <a:t>Los</a:t>
            </a:r>
            <a:r>
              <a:rPr lang="uk-UA" sz="2000" dirty="0">
                <a:solidFill>
                  <a:schemeClr val="accent4">
                    <a:lumMod val="50000"/>
                  </a:schemeClr>
                </a:solidFill>
              </a:rPr>
              <a:t> </a:t>
            </a:r>
            <a:r>
              <a:rPr lang="es-ES" sz="2000" dirty="0">
                <a:solidFill>
                  <a:schemeClr val="accent4">
                    <a:lumMod val="50000"/>
                  </a:schemeClr>
                </a:solidFill>
              </a:rPr>
              <a:t>estudiantes contemporáneos se educan influidos por las tecnologías de la información y las</a:t>
            </a:r>
            <a:r>
              <a:rPr lang="uk-UA" sz="2000" dirty="0">
                <a:solidFill>
                  <a:schemeClr val="accent4">
                    <a:lumMod val="50000"/>
                  </a:schemeClr>
                </a:solidFill>
              </a:rPr>
              <a:t> </a:t>
            </a:r>
            <a:r>
              <a:rPr lang="es-ES" sz="2000" dirty="0">
                <a:solidFill>
                  <a:schemeClr val="accent4">
                    <a:lumMod val="50000"/>
                  </a:schemeClr>
                </a:solidFill>
              </a:rPr>
              <a:t>posibilidades </a:t>
            </a:r>
            <a:r>
              <a:rPr lang="es-ES" sz="2000" dirty="0" smtClean="0">
                <a:solidFill>
                  <a:schemeClr val="accent4">
                    <a:lumMod val="50000"/>
                  </a:schemeClr>
                </a:solidFill>
              </a:rPr>
              <a:t>virtuales     </a:t>
            </a:r>
            <a:r>
              <a:rPr lang="es-ES" sz="2000" dirty="0">
                <a:solidFill>
                  <a:schemeClr val="accent4">
                    <a:lumMod val="50000"/>
                  </a:schemeClr>
                </a:solidFill>
              </a:rPr>
              <a:t>los </a:t>
            </a:r>
            <a:r>
              <a:rPr lang="es-ES" sz="2000" dirty="0" smtClean="0">
                <a:solidFill>
                  <a:schemeClr val="accent4">
                    <a:lumMod val="50000"/>
                  </a:schemeClr>
                </a:solidFill>
              </a:rPr>
              <a:t>recursos de </a:t>
            </a:r>
            <a:r>
              <a:rPr lang="es-ES" sz="2000" dirty="0">
                <a:solidFill>
                  <a:schemeClr val="accent4">
                    <a:lumMod val="50000"/>
                  </a:schemeClr>
                </a:solidFill>
              </a:rPr>
              <a:t>la </a:t>
            </a:r>
            <a:r>
              <a:rPr lang="es-ES" sz="2000" dirty="0" smtClean="0">
                <a:solidFill>
                  <a:schemeClr val="accent4">
                    <a:lumMod val="50000"/>
                  </a:schemeClr>
                </a:solidFill>
              </a:rPr>
              <a:t>enseñanza deben </a:t>
            </a:r>
            <a:r>
              <a:rPr lang="es-ES" sz="2000" dirty="0">
                <a:solidFill>
                  <a:schemeClr val="accent4">
                    <a:lumMod val="50000"/>
                  </a:schemeClr>
                </a:solidFill>
              </a:rPr>
              <a:t>corrresponder a las necesidades de los universitarios contemporáneos y el proceso de la enseñanza de la </a:t>
            </a:r>
            <a:r>
              <a:rPr lang="es-ES" sz="2000" dirty="0" smtClean="0">
                <a:solidFill>
                  <a:schemeClr val="accent4">
                    <a:lumMod val="50000"/>
                  </a:schemeClr>
                </a:solidFill>
              </a:rPr>
              <a:t>Ct.A</a:t>
            </a:r>
            <a:r>
              <a:rPr lang="es-ES" sz="2000" dirty="0">
                <a:solidFill>
                  <a:schemeClr val="accent4">
                    <a:lumMod val="50000"/>
                  </a:schemeClr>
                </a:solidFill>
              </a:rPr>
              <a:t>. ha de ser </a:t>
            </a:r>
            <a:r>
              <a:rPr lang="es-ES" sz="2000" dirty="0">
                <a:solidFill>
                  <a:srgbClr val="00B0F0"/>
                </a:solidFill>
              </a:rPr>
              <a:t>orientado hacia la visibilidad</a:t>
            </a:r>
            <a:r>
              <a:rPr lang="es-ES" sz="2000" dirty="0">
                <a:solidFill>
                  <a:schemeClr val="accent4">
                    <a:lumMod val="50000"/>
                  </a:schemeClr>
                </a:solidFill>
              </a:rPr>
              <a:t> del</a:t>
            </a:r>
            <a:r>
              <a:rPr lang="uk-UA" sz="2000" dirty="0">
                <a:solidFill>
                  <a:schemeClr val="accent4">
                    <a:lumMod val="50000"/>
                  </a:schemeClr>
                </a:solidFill>
              </a:rPr>
              <a:t> </a:t>
            </a:r>
            <a:r>
              <a:rPr lang="es-ES" sz="2000" dirty="0">
                <a:solidFill>
                  <a:schemeClr val="accent4">
                    <a:lumMod val="50000"/>
                  </a:schemeClr>
                </a:solidFill>
              </a:rPr>
              <a:t>material aprendido que, a su vez, va a </a:t>
            </a:r>
            <a:r>
              <a:rPr lang="es-ES" sz="2000" dirty="0">
                <a:solidFill>
                  <a:srgbClr val="00B0F0"/>
                </a:solidFill>
              </a:rPr>
              <a:t>facilitar su concreción y la percepción </a:t>
            </a:r>
            <a:r>
              <a:rPr lang="es-ES" sz="2000" dirty="0">
                <a:solidFill>
                  <a:schemeClr val="accent4">
                    <a:lumMod val="50000"/>
                  </a:schemeClr>
                </a:solidFill>
              </a:rPr>
              <a:t>a través de la imagen por medio de los elementos del arte</a:t>
            </a:r>
            <a:r>
              <a:rPr lang="es-ES" sz="2000" dirty="0" smtClean="0">
                <a:solidFill>
                  <a:schemeClr val="accent4">
                    <a:lumMod val="50000"/>
                  </a:schemeClr>
                </a:solidFill>
              </a:rPr>
              <a:t>.</a:t>
            </a:r>
          </a:p>
          <a:p>
            <a:pPr algn="just"/>
            <a:r>
              <a:rPr lang="es-ES" sz="2000" dirty="0" smtClean="0">
                <a:solidFill>
                  <a:schemeClr val="accent4">
                    <a:lumMod val="50000"/>
                  </a:schemeClr>
                </a:solidFill>
              </a:rPr>
              <a:t>La persona </a:t>
            </a:r>
            <a:r>
              <a:rPr lang="es-ES" sz="2000" dirty="0">
                <a:solidFill>
                  <a:schemeClr val="accent4">
                    <a:lumMod val="50000"/>
                  </a:schemeClr>
                </a:solidFill>
              </a:rPr>
              <a:t>percibe un </a:t>
            </a:r>
            <a:r>
              <a:rPr lang="es-ES" sz="2000" dirty="0">
                <a:solidFill>
                  <a:srgbClr val="00B0F0"/>
                </a:solidFill>
              </a:rPr>
              <a:t>80 %</a:t>
            </a:r>
            <a:r>
              <a:rPr lang="es-ES" sz="2000" dirty="0">
                <a:solidFill>
                  <a:schemeClr val="accent4">
                    <a:lumMod val="50000"/>
                  </a:schemeClr>
                </a:solidFill>
              </a:rPr>
              <a:t> de la información </a:t>
            </a:r>
            <a:r>
              <a:rPr lang="es-ES" sz="2000" dirty="0">
                <a:solidFill>
                  <a:srgbClr val="00B0F0"/>
                </a:solidFill>
              </a:rPr>
              <a:t>por su canal </a:t>
            </a:r>
            <a:r>
              <a:rPr lang="es-ES" sz="2000" dirty="0" smtClean="0">
                <a:solidFill>
                  <a:srgbClr val="00B0F0"/>
                </a:solidFill>
              </a:rPr>
              <a:t>visual.</a:t>
            </a:r>
            <a:r>
              <a:rPr lang="es-ES" sz="2000" dirty="0" smtClean="0">
                <a:solidFill>
                  <a:schemeClr val="accent4">
                    <a:lumMod val="50000"/>
                  </a:schemeClr>
                </a:solidFill>
              </a:rPr>
              <a:t>     Precisamente </a:t>
            </a:r>
            <a:r>
              <a:rPr lang="es-ES" sz="2000" dirty="0">
                <a:solidFill>
                  <a:schemeClr val="accent4">
                    <a:lumMod val="50000"/>
                  </a:schemeClr>
                </a:solidFill>
              </a:rPr>
              <a:t>el </a:t>
            </a:r>
            <a:r>
              <a:rPr lang="es-ES" sz="2000" dirty="0">
                <a:solidFill>
                  <a:srgbClr val="00B0F0"/>
                </a:solidFill>
              </a:rPr>
              <a:t>vídeofragmento</a:t>
            </a:r>
            <a:r>
              <a:rPr lang="es-ES" sz="2000" dirty="0">
                <a:solidFill>
                  <a:schemeClr val="accent4">
                    <a:lumMod val="50000"/>
                  </a:schemeClr>
                </a:solidFill>
              </a:rPr>
              <a:t>, como uno de los medios audiovisuales para la</a:t>
            </a:r>
            <a:r>
              <a:rPr lang="uk-UA" sz="2000" dirty="0">
                <a:solidFill>
                  <a:schemeClr val="accent4">
                    <a:lumMod val="50000"/>
                  </a:schemeClr>
                </a:solidFill>
              </a:rPr>
              <a:t> </a:t>
            </a:r>
            <a:r>
              <a:rPr lang="es-ES" sz="2000" dirty="0">
                <a:solidFill>
                  <a:schemeClr val="accent4">
                    <a:lumMod val="50000"/>
                  </a:schemeClr>
                </a:solidFill>
              </a:rPr>
              <a:t>enseñanza, </a:t>
            </a:r>
            <a:r>
              <a:rPr lang="es-ES" sz="2000" dirty="0">
                <a:solidFill>
                  <a:srgbClr val="00B0F0"/>
                </a:solidFill>
              </a:rPr>
              <a:t>facilita la mejor percepción y memorización de la información</a:t>
            </a:r>
            <a:r>
              <a:rPr lang="es-ES" sz="2000" dirty="0">
                <a:solidFill>
                  <a:schemeClr val="accent4">
                    <a:lumMod val="50000"/>
                  </a:schemeClr>
                </a:solidFill>
              </a:rPr>
              <a:t> ya que el estudiante la recibe </a:t>
            </a:r>
            <a:r>
              <a:rPr lang="es-ES" sz="2000" dirty="0">
                <a:solidFill>
                  <a:srgbClr val="00B0F0"/>
                </a:solidFill>
              </a:rPr>
              <a:t>por dos canales a la vez </a:t>
            </a:r>
            <a:r>
              <a:rPr lang="es-ES" sz="2000" dirty="0">
                <a:solidFill>
                  <a:schemeClr val="accent4">
                    <a:lumMod val="50000"/>
                  </a:schemeClr>
                </a:solidFill>
              </a:rPr>
              <a:t>– vía auditiva y vía </a:t>
            </a:r>
            <a:r>
              <a:rPr lang="es-ES" sz="2000" dirty="0" smtClean="0">
                <a:solidFill>
                  <a:schemeClr val="accent4">
                    <a:lumMod val="50000"/>
                  </a:schemeClr>
                </a:solidFill>
              </a:rPr>
              <a:t>visual.</a:t>
            </a:r>
          </a:p>
          <a:p>
            <a:pPr algn="just"/>
            <a:r>
              <a:rPr lang="es-ES" sz="2000" dirty="0" smtClean="0">
                <a:solidFill>
                  <a:schemeClr val="accent4">
                    <a:lumMod val="50000"/>
                  </a:schemeClr>
                </a:solidFill>
              </a:rPr>
              <a:t>Así </a:t>
            </a:r>
            <a:r>
              <a:rPr lang="es-ES" sz="2000" dirty="0">
                <a:solidFill>
                  <a:schemeClr val="accent4">
                    <a:lumMod val="50000"/>
                  </a:schemeClr>
                </a:solidFill>
              </a:rPr>
              <a:t>llamada </a:t>
            </a:r>
            <a:r>
              <a:rPr lang="es-ES" sz="2000" dirty="0">
                <a:solidFill>
                  <a:srgbClr val="00B0F0"/>
                </a:solidFill>
              </a:rPr>
              <a:t>“</a:t>
            </a:r>
            <a:r>
              <a:rPr lang="es-ES" sz="2000" i="1" dirty="0">
                <a:solidFill>
                  <a:srgbClr val="00B0F0"/>
                </a:solidFill>
              </a:rPr>
              <a:t>la situación en movimiento</a:t>
            </a:r>
            <a:r>
              <a:rPr lang="es-ES" sz="2000" dirty="0">
                <a:solidFill>
                  <a:srgbClr val="00B0F0"/>
                </a:solidFill>
              </a:rPr>
              <a:t>”</a:t>
            </a:r>
            <a:r>
              <a:rPr lang="es-ES" sz="2000" dirty="0">
                <a:solidFill>
                  <a:schemeClr val="accent4">
                    <a:lumMod val="50000"/>
                  </a:schemeClr>
                </a:solidFill>
              </a:rPr>
              <a:t> </a:t>
            </a:r>
            <a:r>
              <a:rPr lang="es-ES" sz="2000" dirty="0" smtClean="0">
                <a:solidFill>
                  <a:schemeClr val="accent4">
                    <a:lumMod val="50000"/>
                  </a:schemeClr>
                </a:solidFill>
              </a:rPr>
              <a:t>permite </a:t>
            </a:r>
            <a:r>
              <a:rPr lang="es-ES" sz="2000" dirty="0">
                <a:solidFill>
                  <a:schemeClr val="accent4">
                    <a:lumMod val="50000"/>
                  </a:schemeClr>
                </a:solidFill>
              </a:rPr>
              <a:t>a los estudiantes imaginarse como si fuesen una parte integrante de los acontecimientos en la pantalla </a:t>
            </a:r>
            <a:r>
              <a:rPr lang="es-ES" sz="2000" dirty="0" smtClean="0">
                <a:solidFill>
                  <a:schemeClr val="accent4">
                    <a:lumMod val="50000"/>
                  </a:schemeClr>
                </a:solidFill>
              </a:rPr>
              <a:t>favoreciendo </a:t>
            </a:r>
            <a:r>
              <a:rPr lang="es-ES" sz="2000" dirty="0">
                <a:solidFill>
                  <a:srgbClr val="00B0F0"/>
                </a:solidFill>
              </a:rPr>
              <a:t>el</a:t>
            </a:r>
            <a:r>
              <a:rPr lang="uk-UA" sz="2000" dirty="0">
                <a:solidFill>
                  <a:srgbClr val="00B0F0"/>
                </a:solidFill>
              </a:rPr>
              <a:t> </a:t>
            </a:r>
            <a:r>
              <a:rPr lang="es-ES" sz="2000" dirty="0">
                <a:solidFill>
                  <a:srgbClr val="00B0F0"/>
                </a:solidFill>
              </a:rPr>
              <a:t>crecimiento de motivación </a:t>
            </a:r>
            <a:r>
              <a:rPr lang="es-ES" sz="2000" dirty="0">
                <a:solidFill>
                  <a:schemeClr val="accent4">
                    <a:lumMod val="50000"/>
                  </a:schemeClr>
                </a:solidFill>
              </a:rPr>
              <a:t>hacia trabajar en un tema ofrecido.</a:t>
            </a:r>
            <a:endParaRPr lang="uk-UA" sz="2000" dirty="0">
              <a:solidFill>
                <a:schemeClr val="accent4">
                  <a:lumMod val="50000"/>
                </a:schemeClr>
              </a:solidFill>
            </a:endParaRPr>
          </a:p>
        </p:txBody>
      </p:sp>
      <p:cxnSp>
        <p:nvCxnSpPr>
          <p:cNvPr id="4" name="Прямая со стрелкой 3"/>
          <p:cNvCxnSpPr/>
          <p:nvPr/>
        </p:nvCxnSpPr>
        <p:spPr>
          <a:xfrm>
            <a:off x="6134554" y="2356333"/>
            <a:ext cx="267938"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a:off x="6134554" y="2438398"/>
            <a:ext cx="267938"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2" name="Прямая со стрелкой 11"/>
          <p:cNvCxnSpPr/>
          <p:nvPr/>
        </p:nvCxnSpPr>
        <p:spPr>
          <a:xfrm>
            <a:off x="589538" y="4360982"/>
            <a:ext cx="267938"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a:off x="589538" y="4454766"/>
            <a:ext cx="267938"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30914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975" y="536185"/>
            <a:ext cx="7886700" cy="987816"/>
          </a:xfrm>
        </p:spPr>
        <p:txBody>
          <a:bodyPr/>
          <a:lstStyle/>
          <a:p>
            <a:pPr algn="ctr"/>
            <a:r>
              <a:rPr lang="uk-UA" b="1" dirty="0" smtClean="0">
                <a:solidFill>
                  <a:srgbClr val="002060"/>
                </a:solidFill>
                <a:effectLst>
                  <a:outerShdw blurRad="38100" dist="38100" dir="2700000" algn="tl">
                    <a:srgbClr val="000000">
                      <a:alpha val="43137"/>
                    </a:srgbClr>
                  </a:outerShdw>
                </a:effectLst>
              </a:rPr>
              <a:t>	</a:t>
            </a:r>
            <a:r>
              <a:rPr lang="es-ES" b="1" dirty="0" smtClean="0">
                <a:solidFill>
                  <a:srgbClr val="002060"/>
                </a:solidFill>
                <a:effectLst>
                  <a:outerShdw blurRad="38100" dist="38100" dir="2700000" algn="tl">
                    <a:srgbClr val="000000">
                      <a:alpha val="43137"/>
                    </a:srgbClr>
                  </a:outerShdw>
                </a:effectLst>
              </a:rPr>
              <a:t>LOS RECURSOS  AUDIOVISUALES</a:t>
            </a:r>
            <a:endParaRPr lang="uk-UA" b="1"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41528" y="1465386"/>
            <a:ext cx="8256287" cy="5231630"/>
          </a:xfrm>
        </p:spPr>
        <p:txBody>
          <a:bodyPr>
            <a:normAutofit fontScale="92500" lnSpcReduction="10000"/>
          </a:bodyPr>
          <a:lstStyle/>
          <a:p>
            <a:pPr algn="ctr"/>
            <a:endParaRPr lang="es-ES" sz="2400" dirty="0" smtClean="0">
              <a:solidFill>
                <a:schemeClr val="accent2">
                  <a:lumMod val="50000"/>
                </a:schemeClr>
              </a:solidFill>
            </a:endParaRPr>
          </a:p>
          <a:p>
            <a:pPr algn="ctr"/>
            <a:r>
              <a:rPr lang="es-ES" sz="2400" dirty="0" smtClean="0">
                <a:solidFill>
                  <a:schemeClr val="accent2">
                    <a:lumMod val="50000"/>
                  </a:schemeClr>
                </a:solidFill>
              </a:rPr>
              <a:t>Clasificación </a:t>
            </a:r>
            <a:r>
              <a:rPr lang="es-ES" sz="2400" dirty="0">
                <a:solidFill>
                  <a:schemeClr val="accent2">
                    <a:lumMod val="50000"/>
                  </a:schemeClr>
                </a:solidFill>
              </a:rPr>
              <a:t>de </a:t>
            </a:r>
            <a:r>
              <a:rPr lang="es-ES" sz="2400" b="1" dirty="0">
                <a:solidFill>
                  <a:srgbClr val="002060"/>
                </a:solidFill>
              </a:rPr>
              <a:t>los recursos audiovisuales </a:t>
            </a:r>
            <a:r>
              <a:rPr lang="es-ES" sz="2400" dirty="0">
                <a:solidFill>
                  <a:schemeClr val="accent2">
                    <a:lumMod val="50000"/>
                  </a:schemeClr>
                </a:solidFill>
              </a:rPr>
              <a:t>según M. Liakhovytskyj:</a:t>
            </a:r>
          </a:p>
          <a:p>
            <a:r>
              <a:rPr lang="es-ES" sz="2300" b="1" u="sng" dirty="0">
                <a:solidFill>
                  <a:srgbClr val="002060"/>
                </a:solidFill>
              </a:rPr>
              <a:t>visuales</a:t>
            </a:r>
            <a:r>
              <a:rPr lang="es-ES" sz="2300" dirty="0">
                <a:solidFill>
                  <a:srgbClr val="002060"/>
                </a:solidFill>
              </a:rPr>
              <a:t> </a:t>
            </a:r>
            <a:r>
              <a:rPr lang="es-ES" sz="2300" dirty="0">
                <a:solidFill>
                  <a:schemeClr val="accent2">
                    <a:lumMod val="50000"/>
                  </a:schemeClr>
                </a:solidFill>
              </a:rPr>
              <a:t>(canal óptico) – dibujos, tablas, esquemas, reproducciones de los cuadros etc.;</a:t>
            </a:r>
          </a:p>
          <a:p>
            <a:r>
              <a:rPr lang="es-ES" sz="2300" b="1" u="sng" dirty="0">
                <a:solidFill>
                  <a:srgbClr val="002060"/>
                </a:solidFill>
              </a:rPr>
              <a:t>audibles</a:t>
            </a:r>
            <a:r>
              <a:rPr lang="es-ES" sz="2300" dirty="0">
                <a:solidFill>
                  <a:srgbClr val="002060"/>
                </a:solidFill>
              </a:rPr>
              <a:t> </a:t>
            </a:r>
            <a:r>
              <a:rPr lang="es-ES" sz="2300" dirty="0">
                <a:solidFill>
                  <a:schemeClr val="accent2">
                    <a:lumMod val="50000"/>
                  </a:schemeClr>
                </a:solidFill>
              </a:rPr>
              <a:t>(canal auditivo) – audiograbaciones, radiodifusiones etc.;</a:t>
            </a:r>
          </a:p>
          <a:p>
            <a:r>
              <a:rPr lang="es-ES" sz="2300" b="1" u="sng" dirty="0">
                <a:solidFill>
                  <a:srgbClr val="002060"/>
                </a:solidFill>
              </a:rPr>
              <a:t>propiamente audiovisuales</a:t>
            </a:r>
            <a:r>
              <a:rPr lang="es-ES" sz="2300" dirty="0">
                <a:solidFill>
                  <a:srgbClr val="002060"/>
                </a:solidFill>
              </a:rPr>
              <a:t> </a:t>
            </a:r>
            <a:r>
              <a:rPr lang="es-ES" sz="2300" dirty="0">
                <a:solidFill>
                  <a:schemeClr val="accent2">
                    <a:lumMod val="50000"/>
                  </a:schemeClr>
                </a:solidFill>
              </a:rPr>
              <a:t>– películas, programas informatizados etc. </a:t>
            </a:r>
            <a:endParaRPr lang="uk-UA" sz="2300" dirty="0">
              <a:solidFill>
                <a:schemeClr val="accent2">
                  <a:lumMod val="50000"/>
                </a:schemeClr>
              </a:solidFill>
            </a:endParaRPr>
          </a:p>
          <a:p>
            <a:pPr marL="114300" indent="0" algn="just">
              <a:buNone/>
            </a:pPr>
            <a:endParaRPr lang="es-ES" sz="100" dirty="0">
              <a:solidFill>
                <a:schemeClr val="accent2">
                  <a:lumMod val="50000"/>
                </a:schemeClr>
              </a:solidFill>
            </a:endParaRPr>
          </a:p>
          <a:p>
            <a:pPr marL="800100" lvl="1" indent="-342900" algn="just"/>
            <a:r>
              <a:rPr lang="es-ES" sz="2400" dirty="0" smtClean="0">
                <a:solidFill>
                  <a:schemeClr val="accent2">
                    <a:lumMod val="50000"/>
                  </a:schemeClr>
                </a:solidFill>
              </a:rPr>
              <a:t>Según la clasificación de </a:t>
            </a:r>
            <a:r>
              <a:rPr lang="es-ES" sz="2400" dirty="0">
                <a:solidFill>
                  <a:schemeClr val="accent2">
                    <a:lumMod val="50000"/>
                  </a:schemeClr>
                </a:solidFill>
              </a:rPr>
              <a:t>O. </a:t>
            </a:r>
            <a:r>
              <a:rPr lang="es-ES" sz="2400" dirty="0" smtClean="0">
                <a:solidFill>
                  <a:schemeClr val="accent2">
                    <a:lumMod val="50000"/>
                  </a:schemeClr>
                </a:solidFill>
              </a:rPr>
              <a:t>Borysiuk, </a:t>
            </a:r>
            <a:r>
              <a:rPr lang="es-ES" sz="2400" b="1" dirty="0" smtClean="0">
                <a:solidFill>
                  <a:srgbClr val="002060"/>
                </a:solidFill>
              </a:rPr>
              <a:t>los recursos audiovisuales para la enseñanza</a:t>
            </a:r>
            <a:r>
              <a:rPr lang="es-ES" sz="2400" dirty="0" smtClean="0">
                <a:solidFill>
                  <a:schemeClr val="accent2">
                    <a:lumMod val="50000"/>
                  </a:schemeClr>
                </a:solidFill>
              </a:rPr>
              <a:t> en la actualidad comprenden:</a:t>
            </a:r>
            <a:endParaRPr lang="uk-UA" sz="2400" dirty="0">
              <a:solidFill>
                <a:schemeClr val="accent2">
                  <a:lumMod val="50000"/>
                </a:schemeClr>
              </a:solidFill>
            </a:endParaRPr>
          </a:p>
          <a:p>
            <a:pPr algn="just"/>
            <a:r>
              <a:rPr lang="es-ES" sz="2300" b="1" i="1" u="sng" dirty="0" smtClean="0">
                <a:solidFill>
                  <a:srgbClr val="002060"/>
                </a:solidFill>
              </a:rPr>
              <a:t>Fonogramas</a:t>
            </a:r>
            <a:r>
              <a:rPr lang="uk-UA" sz="2300" dirty="0" smtClean="0">
                <a:solidFill>
                  <a:srgbClr val="443008"/>
                </a:solidFill>
              </a:rPr>
              <a:t>: </a:t>
            </a:r>
            <a:r>
              <a:rPr lang="es-ES" sz="2300" dirty="0" smtClean="0">
                <a:solidFill>
                  <a:schemeClr val="accent2">
                    <a:lumMod val="50000"/>
                  </a:schemeClr>
                </a:solidFill>
              </a:rPr>
              <a:t>todo tipo de sonoejercicios</a:t>
            </a:r>
            <a:r>
              <a:rPr lang="uk-UA" sz="2300" dirty="0" smtClean="0">
                <a:solidFill>
                  <a:schemeClr val="accent2">
                    <a:lumMod val="50000"/>
                  </a:schemeClr>
                </a:solidFill>
              </a:rPr>
              <a:t>, </a:t>
            </a:r>
            <a:r>
              <a:rPr lang="es-ES" sz="2300" dirty="0" smtClean="0">
                <a:solidFill>
                  <a:schemeClr val="accent2">
                    <a:lumMod val="50000"/>
                  </a:schemeClr>
                </a:solidFill>
              </a:rPr>
              <a:t>fonotest,</a:t>
            </a:r>
            <a:r>
              <a:rPr lang="uk-UA" sz="2300" dirty="0" smtClean="0">
                <a:solidFill>
                  <a:schemeClr val="accent2">
                    <a:lumMod val="50000"/>
                  </a:schemeClr>
                </a:solidFill>
              </a:rPr>
              <a:t> </a:t>
            </a:r>
            <a:r>
              <a:rPr lang="es-ES" sz="2300" dirty="0" smtClean="0">
                <a:solidFill>
                  <a:schemeClr val="accent2">
                    <a:lumMod val="50000"/>
                  </a:schemeClr>
                </a:solidFill>
              </a:rPr>
              <a:t>grabaciones sonoras de los textos</a:t>
            </a:r>
            <a:r>
              <a:rPr lang="uk-UA" sz="2300" dirty="0" smtClean="0">
                <a:solidFill>
                  <a:schemeClr val="accent2">
                    <a:lumMod val="50000"/>
                  </a:schemeClr>
                </a:solidFill>
              </a:rPr>
              <a:t>,</a:t>
            </a:r>
            <a:r>
              <a:rPr lang="es-ES" sz="2300" dirty="0" smtClean="0">
                <a:solidFill>
                  <a:schemeClr val="accent2">
                    <a:lumMod val="50000"/>
                  </a:schemeClr>
                </a:solidFill>
              </a:rPr>
              <a:t> audiolecciones etc</a:t>
            </a:r>
            <a:r>
              <a:rPr lang="es-ES" sz="2300" dirty="0" smtClean="0">
                <a:solidFill>
                  <a:srgbClr val="443008"/>
                </a:solidFill>
              </a:rPr>
              <a:t>.</a:t>
            </a:r>
            <a:endParaRPr lang="uk-UA" sz="2300" dirty="0">
              <a:solidFill>
                <a:srgbClr val="443008"/>
              </a:solidFill>
            </a:endParaRPr>
          </a:p>
          <a:p>
            <a:pPr algn="just"/>
            <a:r>
              <a:rPr lang="es-ES" sz="2300" b="1" i="1" u="sng" dirty="0" smtClean="0">
                <a:solidFill>
                  <a:srgbClr val="002060"/>
                </a:solidFill>
              </a:rPr>
              <a:t>Vídeoproducción</a:t>
            </a:r>
            <a:r>
              <a:rPr lang="uk-UA" sz="2300" dirty="0" smtClean="0">
                <a:solidFill>
                  <a:srgbClr val="443008"/>
                </a:solidFill>
              </a:rPr>
              <a:t>: </a:t>
            </a:r>
            <a:r>
              <a:rPr lang="es-ES" sz="2300" dirty="0" smtClean="0">
                <a:solidFill>
                  <a:schemeClr val="accent2">
                    <a:lumMod val="50000"/>
                  </a:schemeClr>
                </a:solidFill>
              </a:rPr>
              <a:t>vídeofragmentos</a:t>
            </a:r>
            <a:r>
              <a:rPr lang="uk-UA" sz="2300" dirty="0" smtClean="0">
                <a:solidFill>
                  <a:schemeClr val="accent2">
                    <a:lumMod val="50000"/>
                  </a:schemeClr>
                </a:solidFill>
              </a:rPr>
              <a:t>, </a:t>
            </a:r>
            <a:r>
              <a:rPr lang="es-ES" sz="2300" dirty="0" smtClean="0">
                <a:solidFill>
                  <a:schemeClr val="accent2">
                    <a:lumMod val="50000"/>
                  </a:schemeClr>
                </a:solidFill>
              </a:rPr>
              <a:t>vídeolecciónes</a:t>
            </a:r>
            <a:r>
              <a:rPr lang="uk-UA" sz="2300" dirty="0" smtClean="0">
                <a:solidFill>
                  <a:schemeClr val="accent2">
                    <a:lumMod val="50000"/>
                  </a:schemeClr>
                </a:solidFill>
              </a:rPr>
              <a:t>, </a:t>
            </a:r>
            <a:r>
              <a:rPr lang="es-ES" sz="2300" dirty="0" smtClean="0">
                <a:solidFill>
                  <a:schemeClr val="accent2">
                    <a:lumMod val="50000"/>
                  </a:schemeClr>
                </a:solidFill>
              </a:rPr>
              <a:t>películas</a:t>
            </a:r>
            <a:r>
              <a:rPr lang="uk-UA" sz="2300" dirty="0" smtClean="0">
                <a:solidFill>
                  <a:schemeClr val="accent2">
                    <a:lumMod val="50000"/>
                  </a:schemeClr>
                </a:solidFill>
              </a:rPr>
              <a:t>,</a:t>
            </a:r>
            <a:r>
              <a:rPr lang="es-ES" sz="2300" dirty="0" smtClean="0">
                <a:solidFill>
                  <a:schemeClr val="accent2">
                    <a:lumMod val="50000"/>
                  </a:schemeClr>
                </a:solidFill>
              </a:rPr>
              <a:t> diapositivas temáticas</a:t>
            </a:r>
            <a:r>
              <a:rPr lang="uk-UA" sz="2300" dirty="0" smtClean="0">
                <a:solidFill>
                  <a:schemeClr val="accent2">
                    <a:lumMod val="50000"/>
                  </a:schemeClr>
                </a:solidFill>
              </a:rPr>
              <a:t> </a:t>
            </a:r>
            <a:r>
              <a:rPr lang="es-ES" sz="2300" dirty="0" smtClean="0">
                <a:solidFill>
                  <a:schemeClr val="accent2">
                    <a:lumMod val="50000"/>
                  </a:schemeClr>
                </a:solidFill>
              </a:rPr>
              <a:t>etc</a:t>
            </a:r>
            <a:r>
              <a:rPr lang="uk-UA" sz="2300" dirty="0" smtClean="0">
                <a:solidFill>
                  <a:schemeClr val="accent2">
                    <a:lumMod val="50000"/>
                  </a:schemeClr>
                </a:solidFill>
              </a:rPr>
              <a:t>.</a:t>
            </a:r>
            <a:endParaRPr lang="uk-UA" sz="2300" dirty="0">
              <a:solidFill>
                <a:schemeClr val="accent2">
                  <a:lumMod val="50000"/>
                </a:schemeClr>
              </a:solidFill>
            </a:endParaRPr>
          </a:p>
          <a:p>
            <a:pPr algn="just"/>
            <a:r>
              <a:rPr lang="es-ES" sz="2300" b="1" i="1" u="sng" dirty="0" smtClean="0">
                <a:solidFill>
                  <a:srgbClr val="002060"/>
                </a:solidFill>
              </a:rPr>
              <a:t>Materiales didácticos digitales</a:t>
            </a:r>
            <a:r>
              <a:rPr lang="uk-UA" sz="2300" dirty="0" smtClean="0">
                <a:solidFill>
                  <a:srgbClr val="443008"/>
                </a:solidFill>
              </a:rPr>
              <a:t>: </a:t>
            </a:r>
            <a:r>
              <a:rPr lang="es-ES" sz="2300" dirty="0" smtClean="0">
                <a:solidFill>
                  <a:schemeClr val="accent2">
                    <a:lumMod val="50000"/>
                  </a:schemeClr>
                </a:solidFill>
              </a:rPr>
              <a:t>manuales digitales</a:t>
            </a:r>
            <a:r>
              <a:rPr lang="uk-UA" sz="2300" dirty="0" smtClean="0">
                <a:solidFill>
                  <a:schemeClr val="accent2">
                    <a:lumMod val="50000"/>
                  </a:schemeClr>
                </a:solidFill>
              </a:rPr>
              <a:t>, </a:t>
            </a:r>
            <a:r>
              <a:rPr lang="es-ES" sz="2300" dirty="0" smtClean="0">
                <a:solidFill>
                  <a:schemeClr val="accent2">
                    <a:lumMod val="50000"/>
                  </a:schemeClr>
                </a:solidFill>
              </a:rPr>
              <a:t>diccionarios, programas educativos aplicados</a:t>
            </a:r>
            <a:r>
              <a:rPr lang="uk-UA" sz="2300" dirty="0" smtClean="0">
                <a:solidFill>
                  <a:schemeClr val="accent2">
                    <a:lumMod val="50000"/>
                  </a:schemeClr>
                </a:solidFill>
              </a:rPr>
              <a:t>,</a:t>
            </a:r>
            <a:r>
              <a:rPr lang="es-ES" sz="2300" dirty="0" smtClean="0">
                <a:solidFill>
                  <a:schemeClr val="accent2">
                    <a:lumMod val="50000"/>
                  </a:schemeClr>
                </a:solidFill>
              </a:rPr>
              <a:t> juegos educativos etc.</a:t>
            </a:r>
            <a:endParaRPr lang="uk-UA" sz="2300" dirty="0">
              <a:solidFill>
                <a:schemeClr val="accent2">
                  <a:lumMod val="50000"/>
                </a:schemeClr>
              </a:solidFill>
            </a:endParaRPr>
          </a:p>
          <a:p>
            <a:pPr algn="just"/>
            <a:r>
              <a:rPr lang="es-ES" sz="2300" b="1" i="1" u="sng" dirty="0" smtClean="0">
                <a:solidFill>
                  <a:srgbClr val="002060"/>
                </a:solidFill>
              </a:rPr>
              <a:t>Internet</a:t>
            </a:r>
            <a:r>
              <a:rPr lang="uk-UA" sz="2300" dirty="0" smtClean="0">
                <a:solidFill>
                  <a:srgbClr val="443008"/>
                </a:solidFill>
              </a:rPr>
              <a:t>: </a:t>
            </a:r>
            <a:r>
              <a:rPr lang="es-ES" sz="2300" dirty="0" smtClean="0">
                <a:solidFill>
                  <a:schemeClr val="accent2">
                    <a:lumMod val="50000"/>
                  </a:schemeClr>
                </a:solidFill>
              </a:rPr>
              <a:t>bases de datos en línea</a:t>
            </a:r>
            <a:r>
              <a:rPr lang="uk-UA" sz="2300" dirty="0" smtClean="0">
                <a:solidFill>
                  <a:schemeClr val="accent2">
                    <a:lumMod val="50000"/>
                  </a:schemeClr>
                </a:solidFill>
              </a:rPr>
              <a:t>, </a:t>
            </a:r>
            <a:r>
              <a:rPr lang="es-ES" sz="2300" dirty="0" smtClean="0">
                <a:solidFill>
                  <a:schemeClr val="accent2">
                    <a:lumMod val="50000"/>
                  </a:schemeClr>
                </a:solidFill>
              </a:rPr>
              <a:t>vídeoconferencias</a:t>
            </a:r>
            <a:r>
              <a:rPr lang="uk-UA" sz="2300" dirty="0" smtClean="0">
                <a:solidFill>
                  <a:schemeClr val="accent2">
                    <a:lumMod val="50000"/>
                  </a:schemeClr>
                </a:solidFill>
              </a:rPr>
              <a:t>, </a:t>
            </a:r>
            <a:r>
              <a:rPr lang="es-ES" sz="2300" dirty="0" smtClean="0">
                <a:solidFill>
                  <a:schemeClr val="accent2">
                    <a:lumMod val="50000"/>
                  </a:schemeClr>
                </a:solidFill>
              </a:rPr>
              <a:t>transmisiones</a:t>
            </a:r>
            <a:r>
              <a:rPr lang="uk-UA" sz="2300" dirty="0" smtClean="0">
                <a:solidFill>
                  <a:schemeClr val="accent2">
                    <a:lumMod val="50000"/>
                  </a:schemeClr>
                </a:solidFill>
              </a:rPr>
              <a:t>, </a:t>
            </a:r>
            <a:r>
              <a:rPr lang="es-ES" sz="2300" dirty="0" smtClean="0">
                <a:solidFill>
                  <a:schemeClr val="accent2">
                    <a:lumMod val="50000"/>
                  </a:schemeClr>
                </a:solidFill>
              </a:rPr>
              <a:t>seminarios virtuales</a:t>
            </a:r>
            <a:r>
              <a:rPr lang="uk-UA" sz="2300" dirty="0" smtClean="0">
                <a:solidFill>
                  <a:schemeClr val="accent2">
                    <a:lumMod val="50000"/>
                  </a:schemeClr>
                </a:solidFill>
              </a:rPr>
              <a:t>, </a:t>
            </a:r>
            <a:r>
              <a:rPr lang="es-ES" sz="2300" dirty="0" smtClean="0">
                <a:solidFill>
                  <a:schemeClr val="accent2">
                    <a:lumMod val="50000"/>
                  </a:schemeClr>
                </a:solidFill>
              </a:rPr>
              <a:t>proyectos de telecomunicaciones</a:t>
            </a:r>
            <a:r>
              <a:rPr lang="uk-UA" sz="2300" dirty="0" smtClean="0">
                <a:solidFill>
                  <a:schemeClr val="accent2">
                    <a:lumMod val="50000"/>
                  </a:schemeClr>
                </a:solidFill>
              </a:rPr>
              <a:t>.</a:t>
            </a:r>
            <a:endParaRPr lang="uk-UA" sz="2300" dirty="0">
              <a:solidFill>
                <a:schemeClr val="accent2">
                  <a:lumMod val="50000"/>
                </a:schemeClr>
              </a:solidFill>
            </a:endParaRPr>
          </a:p>
          <a:p>
            <a:endParaRPr lang="uk-UA" dirty="0"/>
          </a:p>
        </p:txBody>
      </p:sp>
    </p:spTree>
    <p:extLst>
      <p:ext uri="{BB962C8B-B14F-4D97-AF65-F5344CB8AC3E}">
        <p14:creationId xmlns:p14="http://schemas.microsoft.com/office/powerpoint/2010/main" xmlns="" val="42624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arn(inVertical)">
                                      <p:cBhvr>
                                        <p:cTn id="23" dur="500"/>
                                        <p:tgtEl>
                                          <p:spTgt spid="3">
                                            <p:txEl>
                                              <p:pRg st="7" end="7"/>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arn(inVertical)">
                                      <p:cBhvr>
                                        <p:cTn id="29" dur="500"/>
                                        <p:tgtEl>
                                          <p:spTgt spid="3">
                                            <p:txEl>
                                              <p:pRg st="9" end="9"/>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s-ES" b="1" dirty="0" smtClean="0">
                <a:solidFill>
                  <a:srgbClr val="002060"/>
                </a:solidFill>
                <a:effectLst>
                  <a:outerShdw blurRad="38100" dist="38100" dir="2700000" algn="tl">
                    <a:srgbClr val="000000">
                      <a:alpha val="43137"/>
                    </a:srgbClr>
                  </a:outerShdw>
                </a:effectLst>
              </a:rPr>
              <a:t>VENTAJAS</a:t>
            </a:r>
            <a:r>
              <a:rPr lang="es-ES" b="1" dirty="0" smtClean="0">
                <a:solidFill>
                  <a:srgbClr val="002060"/>
                </a:solidFill>
              </a:rPr>
              <a:t/>
            </a:r>
            <a:br>
              <a:rPr lang="es-ES" b="1" dirty="0" smtClean="0">
                <a:solidFill>
                  <a:srgbClr val="002060"/>
                </a:solidFill>
              </a:rPr>
            </a:br>
            <a:r>
              <a:rPr lang="es-ES" b="1" dirty="0" smtClean="0">
                <a:solidFill>
                  <a:srgbClr val="002060"/>
                </a:solidFill>
              </a:rPr>
              <a:t>de los materiales audiovisuales</a:t>
            </a:r>
            <a:br>
              <a:rPr lang="es-ES" b="1" dirty="0" smtClean="0">
                <a:solidFill>
                  <a:srgbClr val="002060"/>
                </a:solidFill>
              </a:rPr>
            </a:br>
            <a:r>
              <a:rPr lang="es-ES" sz="2700" dirty="0" smtClean="0">
                <a:solidFill>
                  <a:srgbClr val="002060"/>
                </a:solidFill>
              </a:rPr>
              <a:t>(</a:t>
            </a:r>
            <a:r>
              <a:rPr lang="es-ES" sz="2700" dirty="0">
                <a:solidFill>
                  <a:srgbClr val="002060"/>
                </a:solidFill>
              </a:rPr>
              <a:t>Juan de Dios López </a:t>
            </a:r>
            <a:r>
              <a:rPr lang="es-ES" sz="2700" dirty="0" smtClean="0">
                <a:solidFill>
                  <a:srgbClr val="002060"/>
                </a:solidFill>
              </a:rPr>
              <a:t>Rael, 2013)</a:t>
            </a:r>
            <a:endParaRPr lang="uk-UA" sz="2700" dirty="0">
              <a:solidFill>
                <a:srgbClr val="002060"/>
              </a:solidFill>
            </a:endParaRPr>
          </a:p>
        </p:txBody>
      </p:sp>
      <p:sp>
        <p:nvSpPr>
          <p:cNvPr id="3" name="Объект 2"/>
          <p:cNvSpPr>
            <a:spLocks noGrp="1"/>
          </p:cNvSpPr>
          <p:nvPr>
            <p:ph idx="1"/>
          </p:nvPr>
        </p:nvSpPr>
        <p:spPr/>
        <p:txBody>
          <a:bodyPr>
            <a:noAutofit/>
          </a:bodyPr>
          <a:lstStyle/>
          <a:p>
            <a:pPr algn="just"/>
            <a:r>
              <a:rPr lang="es-ES" sz="2200" dirty="0">
                <a:solidFill>
                  <a:schemeClr val="accent4">
                    <a:lumMod val="50000"/>
                  </a:schemeClr>
                </a:solidFill>
              </a:rPr>
              <a:t>las tareas audiovisuales ayudan a la integración de todo tipo de </a:t>
            </a:r>
            <a:r>
              <a:rPr lang="es-ES" sz="2200" dirty="0" smtClean="0">
                <a:solidFill>
                  <a:schemeClr val="accent4">
                    <a:lumMod val="50000"/>
                  </a:schemeClr>
                </a:solidFill>
              </a:rPr>
              <a:t>estudiantes;</a:t>
            </a:r>
          </a:p>
          <a:p>
            <a:pPr algn="just"/>
            <a:r>
              <a:rPr lang="es-ES" sz="2200" dirty="0" smtClean="0">
                <a:solidFill>
                  <a:schemeClr val="accent4">
                    <a:lumMod val="50000"/>
                  </a:schemeClr>
                </a:solidFill>
              </a:rPr>
              <a:t>permiten </a:t>
            </a:r>
            <a:r>
              <a:rPr lang="es-ES" sz="2200" dirty="0">
                <a:solidFill>
                  <a:schemeClr val="accent4">
                    <a:lumMod val="50000"/>
                  </a:schemeClr>
                </a:solidFill>
              </a:rPr>
              <a:t>trabajar e integrar el componente lingüístico, sociocultural y </a:t>
            </a:r>
            <a:r>
              <a:rPr lang="es-ES" sz="2200" dirty="0" smtClean="0">
                <a:solidFill>
                  <a:schemeClr val="accent4">
                    <a:lumMod val="50000"/>
                  </a:schemeClr>
                </a:solidFill>
              </a:rPr>
              <a:t>pragmático;</a:t>
            </a:r>
          </a:p>
          <a:p>
            <a:pPr algn="just"/>
            <a:r>
              <a:rPr lang="es-ES" sz="2200" dirty="0" smtClean="0">
                <a:solidFill>
                  <a:schemeClr val="accent4">
                    <a:lumMod val="50000"/>
                  </a:schemeClr>
                </a:solidFill>
              </a:rPr>
              <a:t>se </a:t>
            </a:r>
            <a:r>
              <a:rPr lang="es-ES" sz="2200" dirty="0">
                <a:solidFill>
                  <a:schemeClr val="accent4">
                    <a:lumMod val="50000"/>
                  </a:schemeClr>
                </a:solidFill>
              </a:rPr>
              <a:t>presta atención a otro tipo de competencias generales e “invisibles” que pueden ayudar a mejorar las competencias </a:t>
            </a:r>
            <a:r>
              <a:rPr lang="es-ES" sz="2200" dirty="0" smtClean="0">
                <a:solidFill>
                  <a:schemeClr val="accent4">
                    <a:lumMod val="50000"/>
                  </a:schemeClr>
                </a:solidFill>
              </a:rPr>
              <a:t>lingüísticas;</a:t>
            </a:r>
          </a:p>
          <a:p>
            <a:pPr algn="just"/>
            <a:r>
              <a:rPr lang="es-ES" sz="2200" dirty="0" smtClean="0">
                <a:solidFill>
                  <a:schemeClr val="accent4">
                    <a:lumMod val="50000"/>
                  </a:schemeClr>
                </a:solidFill>
              </a:rPr>
              <a:t>les </a:t>
            </a:r>
            <a:r>
              <a:rPr lang="es-ES" sz="2200" dirty="0">
                <a:solidFill>
                  <a:schemeClr val="accent4">
                    <a:lumMod val="50000"/>
                  </a:schemeClr>
                </a:solidFill>
              </a:rPr>
              <a:t>ayuda a ser actores participativos y protagonistas de sus propias tareas; dan una nueva dimensión a la idea de trabajo cooperativo; </a:t>
            </a:r>
            <a:endParaRPr lang="es-ES" sz="2200" dirty="0" smtClean="0">
              <a:solidFill>
                <a:schemeClr val="accent4">
                  <a:lumMod val="50000"/>
                </a:schemeClr>
              </a:solidFill>
            </a:endParaRPr>
          </a:p>
          <a:p>
            <a:pPr algn="just"/>
            <a:r>
              <a:rPr lang="es-ES" sz="2200" dirty="0" smtClean="0">
                <a:solidFill>
                  <a:schemeClr val="accent4">
                    <a:lumMod val="50000"/>
                  </a:schemeClr>
                </a:solidFill>
              </a:rPr>
              <a:t>fomentan </a:t>
            </a:r>
            <a:r>
              <a:rPr lang="es-ES" sz="2200" dirty="0">
                <a:solidFill>
                  <a:schemeClr val="accent4">
                    <a:lumMod val="50000"/>
                  </a:schemeClr>
                </a:solidFill>
              </a:rPr>
              <a:t>el desarrollo de una nueva inteligencia de tipo simultáneo; </a:t>
            </a:r>
            <a:endParaRPr lang="es-ES" sz="2200" dirty="0" smtClean="0">
              <a:solidFill>
                <a:schemeClr val="accent4">
                  <a:lumMod val="50000"/>
                </a:schemeClr>
              </a:solidFill>
            </a:endParaRPr>
          </a:p>
          <a:p>
            <a:pPr algn="just"/>
            <a:r>
              <a:rPr lang="es-ES" sz="2200" dirty="0" smtClean="0">
                <a:solidFill>
                  <a:schemeClr val="accent4">
                    <a:lumMod val="50000"/>
                  </a:schemeClr>
                </a:solidFill>
              </a:rPr>
              <a:t>estimulan </a:t>
            </a:r>
            <a:r>
              <a:rPr lang="es-ES" sz="2200" dirty="0">
                <a:solidFill>
                  <a:schemeClr val="accent4">
                    <a:lumMod val="50000"/>
                  </a:schemeClr>
                </a:solidFill>
              </a:rPr>
              <a:t>la creatividad, la motivación y la cohesión del grupo; ofrecen genuinidad y realidad etc.</a:t>
            </a:r>
            <a:endParaRPr lang="uk-UA" sz="2200" dirty="0">
              <a:solidFill>
                <a:schemeClr val="accent4">
                  <a:lumMod val="50000"/>
                </a:schemeClr>
              </a:solidFill>
            </a:endParaRPr>
          </a:p>
        </p:txBody>
      </p:sp>
    </p:spTree>
    <p:extLst>
      <p:ext uri="{BB962C8B-B14F-4D97-AF65-F5344CB8AC3E}">
        <p14:creationId xmlns:p14="http://schemas.microsoft.com/office/powerpoint/2010/main" xmlns="" val="233142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433755" y="1938271"/>
            <a:ext cx="3855570" cy="3864651"/>
          </a:xfrm>
        </p:spPr>
        <p:txBody>
          <a:bodyPr>
            <a:normAutofit fontScale="25000" lnSpcReduction="20000"/>
          </a:bodyPr>
          <a:lstStyle/>
          <a:p>
            <a:pPr lvl="1"/>
            <a:r>
              <a:rPr lang="es-ES" sz="8000" b="1" dirty="0">
                <a:solidFill>
                  <a:srgbClr val="002060"/>
                </a:solidFill>
                <a:effectLst>
                  <a:outerShdw blurRad="38100" dist="38100" dir="2700000" algn="tl">
                    <a:srgbClr val="000000">
                      <a:alpha val="43137"/>
                    </a:srgbClr>
                  </a:outerShdw>
                </a:effectLst>
              </a:rPr>
              <a:t>Competencia en Comunicación Audiovisual (C.C.A.)</a:t>
            </a:r>
          </a:p>
          <a:p>
            <a:pPr marL="114300" indent="0">
              <a:buNone/>
            </a:pPr>
            <a:endParaRPr lang="es-ES" sz="8000" dirty="0" smtClean="0"/>
          </a:p>
          <a:p>
            <a:pPr marL="114300" indent="0" algn="just">
              <a:buNone/>
            </a:pPr>
            <a:r>
              <a:rPr lang="es-ES" sz="8000" dirty="0" smtClean="0">
                <a:solidFill>
                  <a:srgbClr val="443008"/>
                </a:solidFill>
              </a:rPr>
              <a:t>la capacidad de un individuo para interpretar y analizar desde la reflexión crítica las imágenes y los mensajes audiovisuales y para expresarse con una mínima corrección en el ámbito comunicativo</a:t>
            </a:r>
            <a:r>
              <a:rPr lang="uk-UA" sz="8000" dirty="0" smtClean="0">
                <a:solidFill>
                  <a:srgbClr val="443008"/>
                </a:solidFill>
              </a:rPr>
              <a:t>.</a:t>
            </a:r>
            <a:endParaRPr lang="es-ES" sz="8000" dirty="0" smtClean="0">
              <a:solidFill>
                <a:srgbClr val="443008"/>
              </a:solidFill>
            </a:endParaRPr>
          </a:p>
          <a:p>
            <a:pPr marL="0" indent="0">
              <a:buNone/>
            </a:pPr>
            <a:endParaRPr lang="es-ES" sz="8000" dirty="0">
              <a:solidFill>
                <a:srgbClr val="3E2C08"/>
              </a:solidFill>
            </a:endParaRPr>
          </a:p>
          <a:p>
            <a:endParaRPr lang="es-ES" sz="8000" dirty="0" smtClean="0">
              <a:solidFill>
                <a:srgbClr val="3E2C08"/>
              </a:solidFill>
            </a:endParaRPr>
          </a:p>
          <a:p>
            <a:r>
              <a:rPr lang="es-ES" sz="7600" dirty="0" smtClean="0">
                <a:solidFill>
                  <a:schemeClr val="accent2">
                    <a:lumMod val="50000"/>
                  </a:schemeClr>
                </a:solidFill>
              </a:rPr>
              <a:t>2005</a:t>
            </a:r>
            <a:r>
              <a:rPr lang="es-ES" sz="7600" dirty="0">
                <a:solidFill>
                  <a:schemeClr val="accent2">
                    <a:lumMod val="50000"/>
                  </a:schemeClr>
                </a:solidFill>
              </a:rPr>
              <a:t>, El Consejo del Audiovisual de Cataluña</a:t>
            </a:r>
          </a:p>
          <a:p>
            <a:endParaRPr lang="uk-UA" sz="7600" dirty="0"/>
          </a:p>
          <a:p>
            <a:endParaRPr lang="uk-UA" dirty="0"/>
          </a:p>
        </p:txBody>
      </p:sp>
      <p:sp>
        <p:nvSpPr>
          <p:cNvPr id="6" name="Объект 5"/>
          <p:cNvSpPr>
            <a:spLocks noGrp="1"/>
          </p:cNvSpPr>
          <p:nvPr>
            <p:ph sz="half" idx="2"/>
          </p:nvPr>
        </p:nvSpPr>
        <p:spPr>
          <a:xfrm>
            <a:off x="4443047" y="257908"/>
            <a:ext cx="4351816" cy="6271846"/>
          </a:xfrm>
        </p:spPr>
        <p:txBody>
          <a:bodyPr>
            <a:normAutofit fontScale="25000" lnSpcReduction="20000"/>
          </a:bodyPr>
          <a:lstStyle/>
          <a:p>
            <a:r>
              <a:rPr lang="es-ES" sz="8000" b="1" dirty="0" smtClean="0">
                <a:solidFill>
                  <a:srgbClr val="002060"/>
                </a:solidFill>
                <a:effectLst>
                  <a:outerShdw blurRad="38100" dist="38100" dir="2700000" algn="tl">
                    <a:srgbClr val="000000">
                      <a:alpha val="43137"/>
                    </a:srgbClr>
                  </a:outerShdw>
                </a:effectLst>
              </a:rPr>
              <a:t>La comprensión audiovisual</a:t>
            </a:r>
          </a:p>
          <a:p>
            <a:endParaRPr lang="es-ES" sz="1200" b="1" dirty="0">
              <a:solidFill>
                <a:srgbClr val="002060"/>
              </a:solidFill>
              <a:effectLst>
                <a:outerShdw blurRad="38100" dist="38100" dir="2700000" algn="tl">
                  <a:srgbClr val="000000">
                    <a:alpha val="43137"/>
                  </a:srgbClr>
                </a:outerShdw>
              </a:effectLst>
            </a:endParaRPr>
          </a:p>
          <a:p>
            <a:pPr marL="0" indent="0" algn="just">
              <a:buNone/>
            </a:pPr>
            <a:r>
              <a:rPr lang="es-ES" sz="8000" dirty="0">
                <a:solidFill>
                  <a:srgbClr val="3B2A07"/>
                </a:solidFill>
              </a:rPr>
              <a:t>no es más que aquella actividad receptiva en la que el usuario recibe simultáneamente una información de entrada auditiva y visual para descodificarla, interpretarla y evaluarla. A las actividades de comprensión audiovisual se refieren:comprender un texto leído en voz alta; ver la televisión, un vídeo o una película con subtítulos; utilizar las nuevas tecnologías (multimedia, cederrón, etc.) </a:t>
            </a:r>
            <a:endParaRPr lang="es-ES" sz="8000" dirty="0" smtClean="0">
              <a:solidFill>
                <a:srgbClr val="3B2A07"/>
              </a:solidFill>
            </a:endParaRPr>
          </a:p>
          <a:p>
            <a:pPr algn="just"/>
            <a:r>
              <a:rPr lang="es-ES" sz="7600" dirty="0" smtClean="0">
                <a:solidFill>
                  <a:schemeClr val="accent2">
                    <a:lumMod val="50000"/>
                  </a:schemeClr>
                </a:solidFill>
              </a:rPr>
              <a:t>2002, MCER</a:t>
            </a:r>
            <a:endParaRPr lang="es-ES" sz="7600" b="1" dirty="0" smtClean="0">
              <a:solidFill>
                <a:schemeClr val="accent2">
                  <a:lumMod val="50000"/>
                </a:schemeClr>
              </a:solidFill>
              <a:effectLst>
                <a:outerShdw blurRad="38100" dist="38100" dir="2700000" algn="tl">
                  <a:srgbClr val="000000">
                    <a:alpha val="43137"/>
                  </a:srgbClr>
                </a:outerShdw>
              </a:effectLst>
            </a:endParaRPr>
          </a:p>
          <a:p>
            <a:endParaRPr lang="es-ES" sz="8000" b="1" dirty="0">
              <a:solidFill>
                <a:srgbClr val="002060"/>
              </a:solidFill>
              <a:effectLst>
                <a:outerShdw blurRad="38100" dist="38100" dir="2700000" algn="tl">
                  <a:srgbClr val="000000">
                    <a:alpha val="43137"/>
                  </a:srgbClr>
                </a:outerShdw>
              </a:effectLst>
            </a:endParaRPr>
          </a:p>
          <a:p>
            <a:r>
              <a:rPr lang="es-ES" sz="8000" b="1" dirty="0" smtClean="0">
                <a:solidFill>
                  <a:srgbClr val="002060"/>
                </a:solidFill>
                <a:effectLst>
                  <a:outerShdw blurRad="38100" dist="38100" dir="2700000" algn="tl">
                    <a:srgbClr val="000000">
                      <a:alpha val="43137"/>
                    </a:srgbClr>
                  </a:outerShdw>
                </a:effectLst>
              </a:rPr>
              <a:t>Audiovisualización</a:t>
            </a:r>
            <a:endParaRPr lang="uk-UA" sz="8000" b="1" dirty="0">
              <a:solidFill>
                <a:srgbClr val="002060"/>
              </a:solidFill>
              <a:effectLst>
                <a:outerShdw blurRad="38100" dist="38100" dir="2700000" algn="tl">
                  <a:srgbClr val="000000">
                    <a:alpha val="43137"/>
                  </a:srgbClr>
                </a:outerShdw>
              </a:effectLst>
            </a:endParaRPr>
          </a:p>
          <a:p>
            <a:endParaRPr lang="es-ES" sz="800" b="1" dirty="0" smtClean="0">
              <a:solidFill>
                <a:srgbClr val="002060"/>
              </a:solidFill>
              <a:effectLst>
                <a:outerShdw blurRad="38100" dist="38100" dir="2700000" algn="tl">
                  <a:srgbClr val="000000">
                    <a:alpha val="43137"/>
                  </a:srgbClr>
                </a:outerShdw>
              </a:effectLst>
            </a:endParaRPr>
          </a:p>
          <a:p>
            <a:pPr marL="114300" indent="0" algn="just">
              <a:buNone/>
            </a:pPr>
            <a:r>
              <a:rPr lang="es-ES" sz="8000" dirty="0">
                <a:solidFill>
                  <a:srgbClr val="443008"/>
                </a:solidFill>
              </a:rPr>
              <a:t>e</a:t>
            </a:r>
            <a:r>
              <a:rPr lang="es-ES" sz="8000" dirty="0" smtClean="0">
                <a:solidFill>
                  <a:srgbClr val="443008"/>
                </a:solidFill>
              </a:rPr>
              <a:t>s un proceso de</a:t>
            </a:r>
            <a:r>
              <a:rPr lang="uk-UA" sz="8000" dirty="0" smtClean="0">
                <a:solidFill>
                  <a:srgbClr val="443008"/>
                </a:solidFill>
              </a:rPr>
              <a:t> </a:t>
            </a:r>
            <a:r>
              <a:rPr lang="es-ES" sz="8000" dirty="0" smtClean="0">
                <a:solidFill>
                  <a:srgbClr val="443008"/>
                </a:solidFill>
              </a:rPr>
              <a:t>percepción receptiva </a:t>
            </a:r>
            <a:r>
              <a:rPr lang="uk-UA" sz="8000" dirty="0" smtClean="0">
                <a:solidFill>
                  <a:srgbClr val="443008"/>
                </a:solidFill>
              </a:rPr>
              <a:t> </a:t>
            </a:r>
            <a:r>
              <a:rPr lang="es-ES" sz="8000" dirty="0" smtClean="0">
                <a:solidFill>
                  <a:srgbClr val="443008"/>
                </a:solidFill>
              </a:rPr>
              <a:t>y comprensión de los materiales audiovisuales</a:t>
            </a:r>
            <a:r>
              <a:rPr lang="uk-UA" sz="8000" dirty="0" smtClean="0">
                <a:solidFill>
                  <a:srgbClr val="443008"/>
                </a:solidFill>
              </a:rPr>
              <a:t> </a:t>
            </a:r>
            <a:r>
              <a:rPr lang="es-ES" sz="8000" dirty="0" smtClean="0">
                <a:solidFill>
                  <a:srgbClr val="443008"/>
                </a:solidFill>
              </a:rPr>
              <a:t>que</a:t>
            </a:r>
            <a:r>
              <a:rPr lang="uk-UA" sz="8000" dirty="0" smtClean="0">
                <a:solidFill>
                  <a:srgbClr val="443008"/>
                </a:solidFill>
              </a:rPr>
              <a:t> </a:t>
            </a:r>
            <a:r>
              <a:rPr lang="es-ES" sz="8000" dirty="0" smtClean="0">
                <a:solidFill>
                  <a:srgbClr val="443008"/>
                </a:solidFill>
              </a:rPr>
              <a:t>transmiten a la vez una información audio y </a:t>
            </a:r>
            <a:r>
              <a:rPr lang="uk-UA" sz="8000" dirty="0" smtClean="0">
                <a:solidFill>
                  <a:srgbClr val="443008"/>
                </a:solidFill>
              </a:rPr>
              <a:t> </a:t>
            </a:r>
            <a:r>
              <a:rPr lang="es-ES" sz="8000" dirty="0" smtClean="0">
                <a:solidFill>
                  <a:srgbClr val="443008"/>
                </a:solidFill>
              </a:rPr>
              <a:t>visual</a:t>
            </a:r>
            <a:r>
              <a:rPr lang="uk-UA" sz="8000" dirty="0" smtClean="0">
                <a:solidFill>
                  <a:srgbClr val="443008"/>
                </a:solidFill>
              </a:rPr>
              <a:t> </a:t>
            </a:r>
            <a:r>
              <a:rPr lang="es-ES" sz="8000" dirty="0" smtClean="0">
                <a:solidFill>
                  <a:srgbClr val="443008"/>
                </a:solidFill>
              </a:rPr>
              <a:t>y además, pueden contener los anexos </a:t>
            </a:r>
            <a:r>
              <a:rPr lang="uk-UA" sz="8000" dirty="0" smtClean="0">
                <a:solidFill>
                  <a:srgbClr val="443008"/>
                </a:solidFill>
              </a:rPr>
              <a:t> </a:t>
            </a:r>
            <a:r>
              <a:rPr lang="es-ES" sz="8000" dirty="0" smtClean="0">
                <a:solidFill>
                  <a:srgbClr val="443008"/>
                </a:solidFill>
              </a:rPr>
              <a:t>con las imágenes esquemáticas y hasta los textos visuales</a:t>
            </a:r>
            <a:r>
              <a:rPr lang="uk-UA" sz="8000" dirty="0" smtClean="0">
                <a:solidFill>
                  <a:srgbClr val="443008"/>
                </a:solidFill>
              </a:rPr>
              <a:t>.</a:t>
            </a:r>
            <a:endParaRPr lang="uk-UA" sz="8000" dirty="0">
              <a:solidFill>
                <a:srgbClr val="443008"/>
              </a:solidFill>
            </a:endParaRPr>
          </a:p>
          <a:p>
            <a:pPr marL="114300" indent="0" algn="just">
              <a:buNone/>
            </a:pPr>
            <a:endParaRPr lang="uk-UA" sz="800" dirty="0">
              <a:solidFill>
                <a:srgbClr val="3E2C08"/>
              </a:solidFill>
            </a:endParaRPr>
          </a:p>
          <a:p>
            <a:r>
              <a:rPr lang="uk-UA" sz="7600" dirty="0">
                <a:solidFill>
                  <a:schemeClr val="accent2">
                    <a:lumMod val="50000"/>
                  </a:schemeClr>
                </a:solidFill>
              </a:rPr>
              <a:t>2011, </a:t>
            </a:r>
            <a:r>
              <a:rPr lang="es-ES" sz="7600" dirty="0">
                <a:solidFill>
                  <a:schemeClr val="accent2">
                    <a:lumMod val="50000"/>
                  </a:schemeClr>
                </a:solidFill>
              </a:rPr>
              <a:t>V</a:t>
            </a:r>
            <a:r>
              <a:rPr lang="uk-UA" sz="7600" dirty="0" smtClean="0">
                <a:solidFill>
                  <a:schemeClr val="accent2">
                    <a:lumMod val="50000"/>
                  </a:schemeClr>
                </a:solidFill>
              </a:rPr>
              <a:t>. </a:t>
            </a:r>
            <a:r>
              <a:rPr lang="es-ES" sz="7600" dirty="0" smtClean="0">
                <a:solidFill>
                  <a:schemeClr val="accent2">
                    <a:lumMod val="50000"/>
                  </a:schemeClr>
                </a:solidFill>
              </a:rPr>
              <a:t>Safónova</a:t>
            </a:r>
            <a:endParaRPr lang="uk-UA" sz="7600" dirty="0">
              <a:solidFill>
                <a:schemeClr val="accent2">
                  <a:lumMod val="50000"/>
                </a:schemeClr>
              </a:solidFill>
            </a:endParaRPr>
          </a:p>
          <a:p>
            <a:endParaRPr lang="uk-UA" dirty="0"/>
          </a:p>
        </p:txBody>
      </p:sp>
    </p:spTree>
    <p:extLst>
      <p:ext uri="{BB962C8B-B14F-4D97-AF65-F5344CB8AC3E}">
        <p14:creationId xmlns:p14="http://schemas.microsoft.com/office/powerpoint/2010/main" xmlns="" val="101821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anim calcmode="lin" valueType="num">
                                      <p:cBhvr>
                                        <p:cTn id="2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1000"/>
                                        <p:tgtEl>
                                          <p:spTgt spid="6">
                                            <p:txEl>
                                              <p:pRg st="7" end="7"/>
                                            </p:txEl>
                                          </p:spTgt>
                                        </p:tgtEl>
                                      </p:cBhvr>
                                    </p:animEffect>
                                    <p:anim calcmode="lin" valueType="num">
                                      <p:cBhvr>
                                        <p:cTn id="3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1000"/>
                                        <p:tgtEl>
                                          <p:spTgt spid="6">
                                            <p:txEl>
                                              <p:pRg st="9" end="9"/>
                                            </p:txEl>
                                          </p:spTgt>
                                        </p:tgtEl>
                                      </p:cBhvr>
                                    </p:animEffect>
                                    <p:anim calcmode="lin" valueType="num">
                                      <p:cBhvr>
                                        <p:cTn id="3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es-ES" sz="3600" b="1" dirty="0">
                <a:solidFill>
                  <a:srgbClr val="002060"/>
                </a:solidFill>
                <a:effectLst>
                  <a:outerShdw blurRad="38100" dist="38100" dir="2700000" algn="tl">
                    <a:srgbClr val="000000">
                      <a:alpha val="43137"/>
                    </a:srgbClr>
                  </a:outerShdw>
                </a:effectLst>
              </a:rPr>
              <a:t>Parámetros para </a:t>
            </a:r>
            <a:r>
              <a:rPr lang="es-ES" sz="3600" b="1" dirty="0" smtClean="0">
                <a:solidFill>
                  <a:srgbClr val="002060"/>
                </a:solidFill>
                <a:effectLst>
                  <a:outerShdw blurRad="38100" dist="38100" dir="2700000" algn="tl">
                    <a:srgbClr val="000000">
                      <a:alpha val="43137"/>
                    </a:srgbClr>
                  </a:outerShdw>
                </a:effectLst>
              </a:rPr>
              <a:t>trabajar</a:t>
            </a:r>
            <a:br>
              <a:rPr lang="es-ES" sz="3600" b="1" dirty="0" smtClean="0">
                <a:solidFill>
                  <a:srgbClr val="002060"/>
                </a:solidFill>
                <a:effectLst>
                  <a:outerShdw blurRad="38100" dist="38100" dir="2700000" algn="tl">
                    <a:srgbClr val="000000">
                      <a:alpha val="43137"/>
                    </a:srgbClr>
                  </a:outerShdw>
                </a:effectLst>
              </a:rPr>
            </a:br>
            <a:r>
              <a:rPr lang="es-ES" sz="3600" b="1" dirty="0" smtClean="0">
                <a:solidFill>
                  <a:srgbClr val="002060"/>
                </a:solidFill>
                <a:effectLst>
                  <a:outerShdw blurRad="38100" dist="38100" dir="2700000" algn="tl">
                    <a:srgbClr val="000000">
                      <a:alpha val="43137"/>
                    </a:srgbClr>
                  </a:outerShdw>
                </a:effectLst>
              </a:rPr>
              <a:t>a </a:t>
            </a:r>
            <a:r>
              <a:rPr lang="es-ES" sz="3600" b="1" dirty="0">
                <a:solidFill>
                  <a:srgbClr val="002060"/>
                </a:solidFill>
                <a:effectLst>
                  <a:outerShdw blurRad="38100" dist="38100" dir="2700000" algn="tl">
                    <a:srgbClr val="000000">
                      <a:alpha val="43137"/>
                    </a:srgbClr>
                  </a:outerShdw>
                </a:effectLst>
              </a:rPr>
              <a:t>la hora </a:t>
            </a:r>
            <a:r>
              <a:rPr lang="es-ES" sz="3600" b="1" dirty="0" smtClean="0">
                <a:solidFill>
                  <a:srgbClr val="002060"/>
                </a:solidFill>
                <a:effectLst>
                  <a:outerShdw blurRad="38100" dist="38100" dir="2700000" algn="tl">
                    <a:srgbClr val="000000">
                      <a:alpha val="43137"/>
                    </a:srgbClr>
                  </a:outerShdw>
                </a:effectLst>
              </a:rPr>
              <a:t>de desarrollar </a:t>
            </a:r>
            <a:r>
              <a:rPr lang="es-ES" sz="3600" b="1" dirty="0">
                <a:solidFill>
                  <a:srgbClr val="002060"/>
                </a:solidFill>
                <a:effectLst>
                  <a:outerShdw blurRad="38100" dist="38100" dir="2700000" algn="tl">
                    <a:srgbClr val="000000">
                      <a:alpha val="43137"/>
                    </a:srgbClr>
                  </a:outerShdw>
                </a:effectLst>
              </a:rPr>
              <a:t>la C.C.A.</a:t>
            </a:r>
            <a:endParaRPr lang="uk-UA" b="1" dirty="0">
              <a:solidFill>
                <a:srgbClr val="002060"/>
              </a:solidFill>
              <a:effectLst>
                <a:outerShdw blurRad="38100" dist="38100" dir="2700000" algn="tl">
                  <a:srgbClr val="000000">
                    <a:alpha val="43137"/>
                  </a:srgbClr>
                </a:outerShdw>
              </a:effectLst>
            </a:endParaRPr>
          </a:p>
        </p:txBody>
      </p:sp>
      <p:sp>
        <p:nvSpPr>
          <p:cNvPr id="5" name="Объект 4"/>
          <p:cNvSpPr>
            <a:spLocks noGrp="1"/>
          </p:cNvSpPr>
          <p:nvPr>
            <p:ph sz="half" idx="1"/>
          </p:nvPr>
        </p:nvSpPr>
        <p:spPr>
          <a:xfrm>
            <a:off x="973763" y="1774110"/>
            <a:ext cx="3456569" cy="4691084"/>
          </a:xfrm>
        </p:spPr>
        <p:txBody>
          <a:bodyPr>
            <a:normAutofit lnSpcReduction="10000"/>
          </a:bodyPr>
          <a:lstStyle/>
          <a:p>
            <a:r>
              <a:rPr lang="es-ES" sz="2200" dirty="0">
                <a:solidFill>
                  <a:srgbClr val="002060"/>
                </a:solidFill>
              </a:rPr>
              <a:t>En </a:t>
            </a:r>
            <a:r>
              <a:rPr lang="es-ES" sz="2200" b="1" i="1" dirty="0">
                <a:solidFill>
                  <a:srgbClr val="002060"/>
                </a:solidFill>
              </a:rPr>
              <a:t>lo personal</a:t>
            </a:r>
            <a:r>
              <a:rPr lang="es-ES" sz="2200" dirty="0">
                <a:solidFill>
                  <a:srgbClr val="002060"/>
                </a:solidFill>
              </a:rPr>
              <a:t>:</a:t>
            </a:r>
            <a:r>
              <a:rPr lang="es-ES" sz="2200" dirty="0">
                <a:solidFill>
                  <a:srgbClr val="3E2C08"/>
                </a:solidFill>
              </a:rPr>
              <a:t> </a:t>
            </a:r>
            <a:endParaRPr lang="es-ES" sz="2200" dirty="0" smtClean="0">
              <a:solidFill>
                <a:srgbClr val="3E2C08"/>
              </a:solidFill>
            </a:endParaRPr>
          </a:p>
          <a:p>
            <a:pPr marL="0" indent="0" algn="just">
              <a:buNone/>
            </a:pPr>
            <a:r>
              <a:rPr lang="es-ES" sz="2200" dirty="0" smtClean="0">
                <a:solidFill>
                  <a:srgbClr val="002060"/>
                </a:solidFill>
              </a:rPr>
              <a:t>la</a:t>
            </a:r>
            <a:r>
              <a:rPr lang="es-ES" sz="2200" dirty="0">
                <a:solidFill>
                  <a:srgbClr val="002060"/>
                </a:solidFill>
              </a:rPr>
              <a:t> </a:t>
            </a:r>
            <a:r>
              <a:rPr lang="es-ES" sz="2200" b="1" dirty="0">
                <a:solidFill>
                  <a:srgbClr val="002060"/>
                </a:solidFill>
              </a:rPr>
              <a:t>interacción entre emotividad y racionalidad</a:t>
            </a:r>
            <a:r>
              <a:rPr lang="es-ES" sz="2200" dirty="0">
                <a:solidFill>
                  <a:srgbClr val="002060"/>
                </a:solidFill>
              </a:rPr>
              <a:t>. </a:t>
            </a:r>
            <a:r>
              <a:rPr lang="es-ES" sz="2200" dirty="0">
                <a:solidFill>
                  <a:schemeClr val="accent2">
                    <a:lumMod val="50000"/>
                  </a:schemeClr>
                </a:solidFill>
              </a:rPr>
              <a:t>Cuando trabajamos con vídeo, es muy fácil centrarnos en factores estéticos y emocionales y descuidar los estímulos de tipo intelectual que los mensajes pueden provocar.  La persona competente audiovisualmente tiene que ser capaz de </a:t>
            </a:r>
            <a:r>
              <a:rPr lang="es-ES" sz="2200" b="1" dirty="0">
                <a:solidFill>
                  <a:srgbClr val="002060"/>
                </a:solidFill>
              </a:rPr>
              <a:t>convertir la emoción en reflexión</a:t>
            </a:r>
            <a:r>
              <a:rPr lang="es-ES" sz="2200" dirty="0">
                <a:solidFill>
                  <a:srgbClr val="002060"/>
                </a:solidFill>
              </a:rPr>
              <a:t>.</a:t>
            </a:r>
            <a:endParaRPr lang="uk-UA" sz="2200" dirty="0">
              <a:solidFill>
                <a:srgbClr val="002060"/>
              </a:solidFill>
            </a:endParaRPr>
          </a:p>
          <a:p>
            <a:pPr marL="0" indent="0">
              <a:buNone/>
            </a:pPr>
            <a:endParaRPr lang="uk-UA" dirty="0"/>
          </a:p>
        </p:txBody>
      </p:sp>
      <p:sp>
        <p:nvSpPr>
          <p:cNvPr id="6" name="Объект 5"/>
          <p:cNvSpPr>
            <a:spLocks noGrp="1"/>
          </p:cNvSpPr>
          <p:nvPr>
            <p:ph sz="half" idx="2"/>
          </p:nvPr>
        </p:nvSpPr>
        <p:spPr>
          <a:xfrm>
            <a:off x="4765183" y="1812746"/>
            <a:ext cx="3721993" cy="4729722"/>
          </a:xfrm>
        </p:spPr>
        <p:txBody>
          <a:bodyPr>
            <a:normAutofit lnSpcReduction="10000"/>
          </a:bodyPr>
          <a:lstStyle/>
          <a:p>
            <a:r>
              <a:rPr lang="es-ES" sz="2200" dirty="0">
                <a:solidFill>
                  <a:srgbClr val="002060"/>
                </a:solidFill>
              </a:rPr>
              <a:t>En </a:t>
            </a:r>
            <a:r>
              <a:rPr lang="es-ES" sz="2200" b="1" i="1" dirty="0">
                <a:solidFill>
                  <a:srgbClr val="002060"/>
                </a:solidFill>
              </a:rPr>
              <a:t>lo </a:t>
            </a:r>
            <a:r>
              <a:rPr lang="es-ES" sz="2200" b="1" i="1" dirty="0" smtClean="0">
                <a:solidFill>
                  <a:srgbClr val="002060"/>
                </a:solidFill>
              </a:rPr>
              <a:t>operativo</a:t>
            </a:r>
            <a:r>
              <a:rPr lang="es-ES" sz="2200" dirty="0" smtClean="0">
                <a:solidFill>
                  <a:srgbClr val="002060"/>
                </a:solidFill>
              </a:rPr>
              <a:t>:</a:t>
            </a:r>
          </a:p>
          <a:p>
            <a:pPr marL="0" indent="0" algn="just">
              <a:buNone/>
            </a:pPr>
            <a:r>
              <a:rPr lang="es-ES" sz="2200" dirty="0" smtClean="0">
                <a:solidFill>
                  <a:schemeClr val="accent2">
                    <a:lumMod val="50000"/>
                  </a:schemeClr>
                </a:solidFill>
              </a:rPr>
              <a:t>debemos </a:t>
            </a:r>
            <a:r>
              <a:rPr lang="es-ES" sz="2200" dirty="0">
                <a:solidFill>
                  <a:schemeClr val="accent2">
                    <a:lumMod val="50000"/>
                  </a:schemeClr>
                </a:solidFill>
              </a:rPr>
              <a:t>favorecer </a:t>
            </a:r>
            <a:r>
              <a:rPr lang="es-ES" sz="2200" dirty="0">
                <a:solidFill>
                  <a:srgbClr val="002060"/>
                </a:solidFill>
              </a:rPr>
              <a:t>una</a:t>
            </a:r>
            <a:r>
              <a:rPr lang="es-ES" sz="2200" dirty="0">
                <a:solidFill>
                  <a:srgbClr val="3E2C08"/>
                </a:solidFill>
              </a:rPr>
              <a:t> </a:t>
            </a:r>
            <a:r>
              <a:rPr lang="es-ES" sz="2200" b="1" dirty="0">
                <a:solidFill>
                  <a:srgbClr val="002060"/>
                </a:solidFill>
              </a:rPr>
              <a:t>interacción entre el análisis crítico y la expresión creativa</a:t>
            </a:r>
            <a:r>
              <a:rPr lang="es-ES" sz="2200" dirty="0">
                <a:solidFill>
                  <a:srgbClr val="3E2C08"/>
                </a:solidFill>
              </a:rPr>
              <a:t>. </a:t>
            </a:r>
            <a:r>
              <a:rPr lang="es-ES" sz="2200" dirty="0">
                <a:solidFill>
                  <a:schemeClr val="accent2">
                    <a:lumMod val="50000"/>
                  </a:schemeClr>
                </a:solidFill>
              </a:rPr>
              <a:t>No solo hemos de favorecer que sean capaces de analizar críticamente los productos audiovisuales, sino que además deben ser capaces </a:t>
            </a:r>
            <a:r>
              <a:rPr lang="es-ES" sz="2200" dirty="0">
                <a:solidFill>
                  <a:srgbClr val="3E2C08"/>
                </a:solidFill>
              </a:rPr>
              <a:t>de </a:t>
            </a:r>
            <a:r>
              <a:rPr lang="es-ES" sz="2200" b="1" dirty="0">
                <a:solidFill>
                  <a:srgbClr val="002060"/>
                </a:solidFill>
              </a:rPr>
              <a:t>producir mensajes sencillos</a:t>
            </a:r>
            <a:r>
              <a:rPr lang="es-ES" sz="2200" dirty="0">
                <a:solidFill>
                  <a:srgbClr val="002060"/>
                </a:solidFill>
              </a:rPr>
              <a:t> pero </a:t>
            </a:r>
            <a:r>
              <a:rPr lang="es-ES" sz="2200" b="1" dirty="0">
                <a:solidFill>
                  <a:srgbClr val="002060"/>
                </a:solidFill>
              </a:rPr>
              <a:t>aptos como productos reales y comunicativamente eficaces.</a:t>
            </a:r>
            <a:endParaRPr lang="uk-UA" sz="2200" b="1" dirty="0">
              <a:solidFill>
                <a:srgbClr val="002060"/>
              </a:solidFill>
            </a:endParaRPr>
          </a:p>
          <a:p>
            <a:endParaRPr lang="uk-UA" dirty="0"/>
          </a:p>
        </p:txBody>
      </p:sp>
    </p:spTree>
    <p:extLst>
      <p:ext uri="{BB962C8B-B14F-4D97-AF65-F5344CB8AC3E}">
        <p14:creationId xmlns:p14="http://schemas.microsoft.com/office/powerpoint/2010/main" xmlns="" val="6266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ircle(in)">
                                      <p:cBhvr>
                                        <p:cTn id="18"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5771" y="223458"/>
            <a:ext cx="7886700" cy="1325563"/>
          </a:xfrm>
        </p:spPr>
        <p:txBody>
          <a:bodyPr>
            <a:normAutofit fontScale="90000"/>
          </a:bodyPr>
          <a:lstStyle/>
          <a:p>
            <a:pPr algn="ctr"/>
            <a:r>
              <a:rPr lang="es-ES" sz="3000" b="1" dirty="0" smtClean="0">
                <a:solidFill>
                  <a:srgbClr val="002060"/>
                </a:solidFill>
                <a:effectLst>
                  <a:outerShdw blurRad="38100" dist="38100" dir="2700000" algn="tl">
                    <a:srgbClr val="000000">
                      <a:alpha val="43137"/>
                    </a:srgbClr>
                  </a:outerShdw>
                </a:effectLst>
              </a:rPr>
              <a:t>	HABILIDADES AUDIOVISUALES</a:t>
            </a:r>
            <a:br>
              <a:rPr lang="es-ES" sz="3000" b="1" dirty="0" smtClean="0">
                <a:solidFill>
                  <a:srgbClr val="002060"/>
                </a:solidFill>
                <a:effectLst>
                  <a:outerShdw blurRad="38100" dist="38100" dir="2700000" algn="tl">
                    <a:srgbClr val="000000">
                      <a:alpha val="43137"/>
                    </a:srgbClr>
                  </a:outerShdw>
                </a:effectLst>
              </a:rPr>
            </a:br>
            <a:r>
              <a:rPr lang="es-ES" sz="3000" b="1" dirty="0" smtClean="0">
                <a:solidFill>
                  <a:srgbClr val="002060"/>
                </a:solidFill>
                <a:effectLst>
                  <a:outerShdw blurRad="38100" dist="38100" dir="2700000" algn="tl">
                    <a:srgbClr val="000000">
                      <a:alpha val="43137"/>
                    </a:srgbClr>
                  </a:outerShdw>
                </a:effectLst>
              </a:rPr>
              <a:t>	de los estudiantes de la formación </a:t>
            </a:r>
            <a:r>
              <a:rPr lang="es-ES" sz="3000" b="1" dirty="0" smtClean="0">
                <a:solidFill>
                  <a:srgbClr val="002060"/>
                </a:solidFill>
                <a:effectLst>
                  <a:outerShdw blurRad="38100" dist="38100" dir="2700000" algn="tl">
                    <a:srgbClr val="000000">
                      <a:alpha val="43137"/>
                    </a:srgbClr>
                  </a:outerShdw>
                </a:effectLst>
              </a:rPr>
              <a:t>lingüística</a:t>
            </a:r>
            <a:r>
              <a:rPr lang="uk-UA" sz="3000" b="1" dirty="0" smtClean="0">
                <a:solidFill>
                  <a:srgbClr val="002060"/>
                </a:solidFill>
                <a:effectLst>
                  <a:outerShdw blurRad="38100" dist="38100" dir="2700000" algn="tl">
                    <a:srgbClr val="000000">
                      <a:alpha val="43137"/>
                    </a:srgbClr>
                  </a:outerShdw>
                </a:effectLst>
              </a:rPr>
              <a:t> </a:t>
            </a:r>
            <a:r>
              <a:rPr lang="es-ES" sz="2400" b="1" dirty="0" smtClean="0">
                <a:solidFill>
                  <a:srgbClr val="002060"/>
                </a:solidFill>
              </a:rPr>
              <a:t>(</a:t>
            </a:r>
            <a:r>
              <a:rPr lang="es-ES" sz="2400" b="1" dirty="0" smtClean="0">
                <a:solidFill>
                  <a:srgbClr val="002060"/>
                </a:solidFill>
              </a:rPr>
              <a:t>para el nivel B1)</a:t>
            </a:r>
            <a:br>
              <a:rPr lang="es-ES" sz="2400" b="1" dirty="0" smtClean="0">
                <a:solidFill>
                  <a:srgbClr val="002060"/>
                </a:solidFill>
              </a:rPr>
            </a:br>
            <a:r>
              <a:rPr lang="es-ES" sz="2400" b="1" dirty="0" smtClean="0">
                <a:solidFill>
                  <a:srgbClr val="002060"/>
                </a:solidFill>
              </a:rPr>
              <a:t>según S. Damínova, 2015</a:t>
            </a:r>
            <a:endParaRPr lang="uk-UA" sz="2400" b="1" dirty="0">
              <a:solidFill>
                <a:srgbClr val="002060"/>
              </a:solidFill>
            </a:endParaRPr>
          </a:p>
        </p:txBody>
      </p:sp>
      <p:sp>
        <p:nvSpPr>
          <p:cNvPr id="5" name="Объект 4"/>
          <p:cNvSpPr>
            <a:spLocks noGrp="1"/>
          </p:cNvSpPr>
          <p:nvPr>
            <p:ph sz="half" idx="1"/>
          </p:nvPr>
        </p:nvSpPr>
        <p:spPr>
          <a:xfrm>
            <a:off x="721217" y="1674254"/>
            <a:ext cx="3992452" cy="4893970"/>
          </a:xfrm>
        </p:spPr>
        <p:txBody>
          <a:bodyPr>
            <a:noAutofit/>
          </a:bodyPr>
          <a:lstStyle/>
          <a:p>
            <a:pPr algn="just"/>
            <a:r>
              <a:rPr lang="es-ES" sz="1800" dirty="0">
                <a:solidFill>
                  <a:schemeClr val="accent2">
                    <a:lumMod val="50000"/>
                  </a:schemeClr>
                </a:solidFill>
                <a:latin typeface="+mj-lt"/>
              </a:rPr>
              <a:t>entender el sentido general del discurso preparado en los monólogos y diálogos en los audiovídeotextos profesionalmente orientados pronunciado claro y bastante lento que corresponde a las normas </a:t>
            </a:r>
            <a:r>
              <a:rPr lang="es-ES" sz="1800" dirty="0" smtClean="0">
                <a:solidFill>
                  <a:schemeClr val="accent2">
                    <a:lumMod val="50000"/>
                  </a:schemeClr>
                </a:solidFill>
                <a:latin typeface="+mj-lt"/>
              </a:rPr>
              <a:t>literarias;</a:t>
            </a:r>
          </a:p>
          <a:p>
            <a:pPr algn="just"/>
            <a:r>
              <a:rPr lang="es-ES" sz="1800" dirty="0">
                <a:solidFill>
                  <a:schemeClr val="accent2">
                    <a:lumMod val="50000"/>
                  </a:schemeClr>
                </a:solidFill>
                <a:latin typeface="+mj-lt"/>
              </a:rPr>
              <a:t>entender el sentido de los textos audiovisuales donde hay una estructura estricta y lógica de composición y que carecen de los detalles extra que puedan dificultar la </a:t>
            </a:r>
            <a:r>
              <a:rPr lang="es-ES" sz="1800" dirty="0" smtClean="0">
                <a:solidFill>
                  <a:schemeClr val="accent2">
                    <a:lumMod val="50000"/>
                  </a:schemeClr>
                </a:solidFill>
                <a:latin typeface="+mj-lt"/>
              </a:rPr>
              <a:t>comprensión;</a:t>
            </a:r>
          </a:p>
          <a:p>
            <a:pPr algn="just"/>
            <a:r>
              <a:rPr lang="es-ES" sz="1800" dirty="0" smtClean="0">
                <a:solidFill>
                  <a:schemeClr val="accent2">
                    <a:lumMod val="50000"/>
                  </a:schemeClr>
                </a:solidFill>
                <a:latin typeface="+mj-lt"/>
              </a:rPr>
              <a:t>en </a:t>
            </a:r>
            <a:r>
              <a:rPr lang="es-ES" sz="1800" dirty="0">
                <a:solidFill>
                  <a:schemeClr val="accent2">
                    <a:lumMod val="50000"/>
                  </a:schemeClr>
                </a:solidFill>
                <a:latin typeface="+mj-lt"/>
              </a:rPr>
              <a:t>los diálogos hay que entender la expresión del deseo, necesidad, petición, aceptación, desaprobación, deber y </a:t>
            </a:r>
            <a:r>
              <a:rPr lang="es-ES" sz="1800" dirty="0" smtClean="0">
                <a:solidFill>
                  <a:schemeClr val="accent2">
                    <a:lumMod val="50000"/>
                  </a:schemeClr>
                </a:solidFill>
                <a:latin typeface="+mj-lt"/>
              </a:rPr>
              <a:t>satisfacción; el </a:t>
            </a:r>
            <a:r>
              <a:rPr lang="es-ES" sz="1800" dirty="0">
                <a:solidFill>
                  <a:schemeClr val="accent2">
                    <a:lumMod val="50000"/>
                  </a:schemeClr>
                </a:solidFill>
                <a:latin typeface="+mj-lt"/>
              </a:rPr>
              <a:t>contenido de los diálogos en audiovídeotextos de este nivel abarca las conversaciones sobre los hechos actuales y </a:t>
            </a:r>
            <a:r>
              <a:rPr lang="es-ES" sz="1800" dirty="0" smtClean="0">
                <a:solidFill>
                  <a:schemeClr val="accent2">
                    <a:lumMod val="50000"/>
                  </a:schemeClr>
                </a:solidFill>
                <a:latin typeface="+mj-lt"/>
              </a:rPr>
              <a:t>entrevistas;</a:t>
            </a:r>
            <a:endParaRPr lang="uk-UA" sz="1800" dirty="0">
              <a:solidFill>
                <a:schemeClr val="accent2">
                  <a:lumMod val="50000"/>
                </a:schemeClr>
              </a:solidFill>
              <a:latin typeface="+mj-lt"/>
            </a:endParaRPr>
          </a:p>
        </p:txBody>
      </p:sp>
      <p:sp>
        <p:nvSpPr>
          <p:cNvPr id="6" name="Объект 5"/>
          <p:cNvSpPr>
            <a:spLocks noGrp="1"/>
          </p:cNvSpPr>
          <p:nvPr>
            <p:ph sz="half" idx="2"/>
          </p:nvPr>
        </p:nvSpPr>
        <p:spPr>
          <a:xfrm>
            <a:off x="4829577" y="1661375"/>
            <a:ext cx="3656193" cy="4881093"/>
          </a:xfrm>
        </p:spPr>
        <p:txBody>
          <a:bodyPr>
            <a:normAutofit fontScale="92500"/>
          </a:bodyPr>
          <a:lstStyle/>
          <a:p>
            <a:pPr algn="just"/>
            <a:r>
              <a:rPr lang="es-ES" sz="1800" dirty="0">
                <a:solidFill>
                  <a:schemeClr val="accent2">
                    <a:lumMod val="50000"/>
                  </a:schemeClr>
                </a:solidFill>
                <a:latin typeface="+mj-lt"/>
              </a:rPr>
              <a:t>l</a:t>
            </a:r>
            <a:r>
              <a:rPr lang="es-ES" sz="1800" dirty="0" smtClean="0">
                <a:solidFill>
                  <a:schemeClr val="accent2">
                    <a:lumMod val="50000"/>
                  </a:schemeClr>
                </a:solidFill>
                <a:latin typeface="+mj-lt"/>
              </a:rPr>
              <a:t>os </a:t>
            </a:r>
            <a:r>
              <a:rPr lang="es-ES" sz="1800" dirty="0">
                <a:solidFill>
                  <a:schemeClr val="accent2">
                    <a:lumMod val="50000"/>
                  </a:schemeClr>
                </a:solidFill>
                <a:latin typeface="+mj-lt"/>
              </a:rPr>
              <a:t>audiovídeotextos monologados requieren la comprensión de las instrucciones, teleprogramas, lecciones, noticias, reportajes pronunciados claramente y a un ritmo normal para los </a:t>
            </a:r>
            <a:r>
              <a:rPr lang="es-ES" sz="1800" dirty="0" smtClean="0">
                <a:solidFill>
                  <a:schemeClr val="accent2">
                    <a:lumMod val="50000"/>
                  </a:schemeClr>
                </a:solidFill>
                <a:latin typeface="+mj-lt"/>
              </a:rPr>
              <a:t>nativos; </a:t>
            </a:r>
            <a:r>
              <a:rPr lang="es-ES" sz="1800" dirty="0">
                <a:solidFill>
                  <a:schemeClr val="accent2">
                    <a:lumMod val="50000"/>
                  </a:schemeClr>
                </a:solidFill>
                <a:latin typeface="+mj-lt"/>
              </a:rPr>
              <a:t>e</a:t>
            </a:r>
            <a:r>
              <a:rPr lang="es-ES" sz="1800" dirty="0" smtClean="0">
                <a:solidFill>
                  <a:schemeClr val="accent2">
                    <a:lumMod val="50000"/>
                  </a:schemeClr>
                </a:solidFill>
                <a:latin typeface="+mj-lt"/>
              </a:rPr>
              <a:t>l </a:t>
            </a:r>
            <a:r>
              <a:rPr lang="es-ES" sz="1800" dirty="0">
                <a:solidFill>
                  <a:schemeClr val="accent2">
                    <a:lumMod val="50000"/>
                  </a:schemeClr>
                </a:solidFill>
                <a:latin typeface="+mj-lt"/>
              </a:rPr>
              <a:t>discurso puede contener la información humanitaria común fundamental y sociocultural sobre el país de la lengua </a:t>
            </a:r>
            <a:r>
              <a:rPr lang="es-ES" sz="1800" dirty="0" smtClean="0">
                <a:solidFill>
                  <a:schemeClr val="accent2">
                    <a:lumMod val="50000"/>
                  </a:schemeClr>
                </a:solidFill>
                <a:latin typeface="+mj-lt"/>
              </a:rPr>
              <a:t>estudiada;</a:t>
            </a:r>
          </a:p>
          <a:p>
            <a:pPr algn="just"/>
            <a:r>
              <a:rPr lang="es-ES" sz="1800" dirty="0">
                <a:solidFill>
                  <a:schemeClr val="accent2">
                    <a:lumMod val="50000"/>
                  </a:schemeClr>
                </a:solidFill>
                <a:latin typeface="+mj-lt"/>
              </a:rPr>
              <a:t>u</a:t>
            </a:r>
            <a:r>
              <a:rPr lang="es-ES" sz="1800" dirty="0" smtClean="0">
                <a:solidFill>
                  <a:schemeClr val="accent2">
                    <a:lumMod val="50000"/>
                  </a:schemeClr>
                </a:solidFill>
                <a:latin typeface="+mj-lt"/>
              </a:rPr>
              <a:t>n </a:t>
            </a:r>
            <a:r>
              <a:rPr lang="es-ES" sz="1800" dirty="0">
                <a:solidFill>
                  <a:schemeClr val="accent2">
                    <a:lumMod val="50000"/>
                  </a:schemeClr>
                </a:solidFill>
                <a:latin typeface="+mj-lt"/>
              </a:rPr>
              <a:t>audioseries y un vídeoseries de los audiovídeotextos pueden ser presentados tanto en sincronía como </a:t>
            </a:r>
            <a:r>
              <a:rPr lang="es-ES" sz="1800" dirty="0" smtClean="0">
                <a:solidFill>
                  <a:schemeClr val="accent2">
                    <a:lumMod val="50000"/>
                  </a:schemeClr>
                </a:solidFill>
                <a:latin typeface="+mj-lt"/>
              </a:rPr>
              <a:t>asincrónicamente;</a:t>
            </a:r>
          </a:p>
          <a:p>
            <a:pPr algn="just"/>
            <a:r>
              <a:rPr lang="es-ES" sz="1800" dirty="0">
                <a:solidFill>
                  <a:schemeClr val="accent2">
                    <a:lumMod val="50000"/>
                  </a:schemeClr>
                </a:solidFill>
                <a:latin typeface="+mj-lt"/>
              </a:rPr>
              <a:t>dominar tales tipos de la audiovisualización como investigación, recorrido e introducción.</a:t>
            </a:r>
            <a:endParaRPr lang="uk-UA" sz="1800" dirty="0">
              <a:solidFill>
                <a:schemeClr val="accent2">
                  <a:lumMod val="50000"/>
                </a:schemeClr>
              </a:solidFill>
              <a:latin typeface="+mj-lt"/>
            </a:endParaRPr>
          </a:p>
        </p:txBody>
      </p:sp>
    </p:spTree>
    <p:extLst>
      <p:ext uri="{BB962C8B-B14F-4D97-AF65-F5344CB8AC3E}">
        <p14:creationId xmlns:p14="http://schemas.microsoft.com/office/powerpoint/2010/main" xmlns="" val="2635501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159065"/>
            <a:ext cx="7886700" cy="1167459"/>
          </a:xfrm>
        </p:spPr>
        <p:txBody>
          <a:bodyPr>
            <a:normAutofit fontScale="90000"/>
          </a:bodyPr>
          <a:lstStyle/>
          <a:p>
            <a:pPr algn="ctr"/>
            <a:r>
              <a:rPr lang="es-ES" sz="2800" b="1" dirty="0">
                <a:solidFill>
                  <a:srgbClr val="002060"/>
                </a:solidFill>
                <a:effectLst>
                  <a:outerShdw blurRad="38100" dist="38100" dir="2700000" algn="tl">
                    <a:srgbClr val="000000">
                      <a:alpha val="43137"/>
                    </a:srgbClr>
                  </a:outerShdw>
                </a:effectLst>
              </a:rPr>
              <a:t>HABILIDADES AUDIOVISUALES</a:t>
            </a:r>
            <a:br>
              <a:rPr lang="es-ES" sz="2800" b="1" dirty="0">
                <a:solidFill>
                  <a:srgbClr val="002060"/>
                </a:solidFill>
                <a:effectLst>
                  <a:outerShdw blurRad="38100" dist="38100" dir="2700000" algn="tl">
                    <a:srgbClr val="000000">
                      <a:alpha val="43137"/>
                    </a:srgbClr>
                  </a:outerShdw>
                </a:effectLst>
              </a:rPr>
            </a:br>
            <a:r>
              <a:rPr lang="es-ES" sz="2800" b="1" dirty="0">
                <a:solidFill>
                  <a:srgbClr val="002060"/>
                </a:solidFill>
                <a:effectLst>
                  <a:outerShdw blurRad="38100" dist="38100" dir="2700000" algn="tl">
                    <a:srgbClr val="000000">
                      <a:alpha val="43137"/>
                    </a:srgbClr>
                  </a:outerShdw>
                </a:effectLst>
              </a:rPr>
              <a:t>	de los estudiantes de la formación lingüística</a:t>
            </a:r>
            <a:r>
              <a:rPr lang="es-ES" sz="3600" b="1" dirty="0">
                <a:solidFill>
                  <a:srgbClr val="002060"/>
                </a:solidFill>
                <a:effectLst>
                  <a:outerShdw blurRad="38100" dist="38100" dir="2700000" algn="tl">
                    <a:srgbClr val="000000">
                      <a:alpha val="43137"/>
                    </a:srgbClr>
                  </a:outerShdw>
                </a:effectLst>
              </a:rPr>
              <a:t/>
            </a:r>
            <a:br>
              <a:rPr lang="es-ES" sz="3600" b="1" dirty="0">
                <a:solidFill>
                  <a:srgbClr val="002060"/>
                </a:solidFill>
                <a:effectLst>
                  <a:outerShdw blurRad="38100" dist="38100" dir="2700000" algn="tl">
                    <a:srgbClr val="000000">
                      <a:alpha val="43137"/>
                    </a:srgbClr>
                  </a:outerShdw>
                </a:effectLst>
              </a:rPr>
            </a:br>
            <a:r>
              <a:rPr lang="es-ES" sz="2200" b="1" dirty="0">
                <a:solidFill>
                  <a:srgbClr val="002060"/>
                </a:solidFill>
              </a:rPr>
              <a:t>(para el nivel </a:t>
            </a:r>
            <a:r>
              <a:rPr lang="es-ES" sz="2200" b="1" dirty="0" smtClean="0">
                <a:solidFill>
                  <a:srgbClr val="002060"/>
                </a:solidFill>
              </a:rPr>
              <a:t>B2)</a:t>
            </a:r>
            <a:r>
              <a:rPr lang="es-ES" sz="2200" b="1" dirty="0">
                <a:solidFill>
                  <a:srgbClr val="002060"/>
                </a:solidFill>
              </a:rPr>
              <a:t/>
            </a:r>
            <a:br>
              <a:rPr lang="es-ES" sz="2200" b="1" dirty="0">
                <a:solidFill>
                  <a:srgbClr val="002060"/>
                </a:solidFill>
              </a:rPr>
            </a:br>
            <a:r>
              <a:rPr lang="es-ES" sz="2200" b="1" dirty="0">
                <a:solidFill>
                  <a:srgbClr val="002060"/>
                </a:solidFill>
              </a:rPr>
              <a:t>según S. Damínova, 2015</a:t>
            </a:r>
            <a:endParaRPr lang="uk-UA" sz="2200" dirty="0"/>
          </a:p>
        </p:txBody>
      </p:sp>
      <p:sp>
        <p:nvSpPr>
          <p:cNvPr id="5" name="Объект 4"/>
          <p:cNvSpPr>
            <a:spLocks noGrp="1"/>
          </p:cNvSpPr>
          <p:nvPr>
            <p:ph sz="half" idx="1"/>
          </p:nvPr>
        </p:nvSpPr>
        <p:spPr>
          <a:xfrm>
            <a:off x="0" y="1725769"/>
            <a:ext cx="3863662" cy="4945487"/>
          </a:xfrm>
        </p:spPr>
        <p:txBody>
          <a:bodyPr>
            <a:noAutofit/>
          </a:bodyPr>
          <a:lstStyle/>
          <a:p>
            <a:pPr algn="just"/>
            <a:r>
              <a:rPr lang="es-ES" sz="1800" dirty="0">
                <a:solidFill>
                  <a:schemeClr val="accent2">
                    <a:lumMod val="50000"/>
                  </a:schemeClr>
                </a:solidFill>
                <a:latin typeface="+mj-lt"/>
              </a:rPr>
              <a:t>la comprensión detallada de los diálogos y monólogos en los audiovídeotextos que contienen el argumento bastante complicado dentro de los temas conocidos e información emocional de las </a:t>
            </a:r>
            <a:r>
              <a:rPr lang="es-ES" sz="1800" dirty="0" smtClean="0">
                <a:solidFill>
                  <a:schemeClr val="accent2">
                    <a:lumMod val="50000"/>
                  </a:schemeClr>
                </a:solidFill>
                <a:latin typeface="+mj-lt"/>
              </a:rPr>
              <a:t>evaluaciones;</a:t>
            </a:r>
          </a:p>
          <a:p>
            <a:pPr algn="just"/>
            <a:r>
              <a:rPr lang="es-ES" sz="1800" dirty="0">
                <a:solidFill>
                  <a:schemeClr val="accent2">
                    <a:lumMod val="50000"/>
                  </a:schemeClr>
                </a:solidFill>
                <a:latin typeface="+mj-lt"/>
              </a:rPr>
              <a:t>u</a:t>
            </a:r>
            <a:r>
              <a:rPr lang="es-ES" sz="1800" dirty="0" smtClean="0">
                <a:solidFill>
                  <a:schemeClr val="accent2">
                    <a:lumMod val="50000"/>
                  </a:schemeClr>
                </a:solidFill>
                <a:latin typeface="+mj-lt"/>
              </a:rPr>
              <a:t>so de </a:t>
            </a:r>
            <a:r>
              <a:rPr lang="es-ES" sz="1800" dirty="0">
                <a:solidFill>
                  <a:schemeClr val="accent2">
                    <a:lumMod val="50000"/>
                  </a:schemeClr>
                </a:solidFill>
                <a:latin typeface="+mj-lt"/>
              </a:rPr>
              <a:t>los materiales audiovisuales en los que se comunican las noticias de la cultura del país de la lengua estudiada, información sobre los hechos actuales, posiciones, puntos de vista, así como las evaluaciones emocionales expresadas por las figuras </a:t>
            </a:r>
            <a:r>
              <a:rPr lang="es-ES" sz="1800" dirty="0" smtClean="0">
                <a:solidFill>
                  <a:schemeClr val="accent2">
                    <a:lumMod val="50000"/>
                  </a:schemeClr>
                </a:solidFill>
                <a:latin typeface="+mj-lt"/>
              </a:rPr>
              <a:t>públicas;</a:t>
            </a:r>
          </a:p>
          <a:p>
            <a:pPr algn="just"/>
            <a:r>
              <a:rPr lang="es-ES" sz="1800" dirty="0">
                <a:solidFill>
                  <a:schemeClr val="accent2">
                    <a:lumMod val="50000"/>
                  </a:schemeClr>
                </a:solidFill>
                <a:latin typeface="+mj-lt"/>
              </a:rPr>
              <a:t>l</a:t>
            </a:r>
            <a:r>
              <a:rPr lang="es-ES" sz="1800" dirty="0" smtClean="0">
                <a:solidFill>
                  <a:schemeClr val="accent2">
                    <a:lumMod val="50000"/>
                  </a:schemeClr>
                </a:solidFill>
                <a:latin typeface="+mj-lt"/>
              </a:rPr>
              <a:t>a </a:t>
            </a:r>
            <a:r>
              <a:rPr lang="es-ES" sz="1800" dirty="0">
                <a:solidFill>
                  <a:schemeClr val="accent2">
                    <a:lumMod val="50000"/>
                  </a:schemeClr>
                </a:solidFill>
                <a:latin typeface="+mj-lt"/>
              </a:rPr>
              <a:t>determinación de las conexiones lógicas entre los hechos y los vínculos causales entre ellas facilitan la comprensión de la </a:t>
            </a:r>
            <a:r>
              <a:rPr lang="es-ES" sz="1800" dirty="0" smtClean="0">
                <a:solidFill>
                  <a:schemeClr val="accent2">
                    <a:lumMod val="50000"/>
                  </a:schemeClr>
                </a:solidFill>
                <a:latin typeface="+mj-lt"/>
              </a:rPr>
              <a:t>información;</a:t>
            </a:r>
            <a:endParaRPr lang="uk-UA" sz="1800" dirty="0">
              <a:solidFill>
                <a:schemeClr val="accent2">
                  <a:lumMod val="50000"/>
                </a:schemeClr>
              </a:solidFill>
              <a:latin typeface="+mj-lt"/>
            </a:endParaRPr>
          </a:p>
        </p:txBody>
      </p:sp>
      <p:sp>
        <p:nvSpPr>
          <p:cNvPr id="6" name="Объект 5"/>
          <p:cNvSpPr>
            <a:spLocks noGrp="1"/>
          </p:cNvSpPr>
          <p:nvPr>
            <p:ph sz="half" idx="2"/>
          </p:nvPr>
        </p:nvSpPr>
        <p:spPr>
          <a:xfrm>
            <a:off x="3799268" y="1339403"/>
            <a:ext cx="5241701" cy="5383369"/>
          </a:xfrm>
        </p:spPr>
        <p:txBody>
          <a:bodyPr>
            <a:noAutofit/>
          </a:bodyPr>
          <a:lstStyle/>
          <a:p>
            <a:pPr algn="just"/>
            <a:r>
              <a:rPr lang="es-ES" sz="1700" dirty="0">
                <a:solidFill>
                  <a:schemeClr val="accent2">
                    <a:lumMod val="50000"/>
                  </a:schemeClr>
                </a:solidFill>
              </a:rPr>
              <a:t>d</a:t>
            </a:r>
            <a:r>
              <a:rPr lang="es-ES" sz="1700" dirty="0" smtClean="0">
                <a:solidFill>
                  <a:schemeClr val="accent2">
                    <a:lumMod val="50000"/>
                  </a:schemeClr>
                </a:solidFill>
              </a:rPr>
              <a:t>e </a:t>
            </a:r>
            <a:r>
              <a:rPr lang="es-ES" sz="1700" dirty="0">
                <a:solidFill>
                  <a:schemeClr val="accent2">
                    <a:lumMod val="50000"/>
                  </a:schemeClr>
                </a:solidFill>
              </a:rPr>
              <a:t>los diálogos en audiovídeotextos de este nivel es necesario saber entender la expresión de las opiniones ajenas, puntos de vista y las evaluaciones emocionales expresadas </a:t>
            </a:r>
            <a:r>
              <a:rPr lang="es-ES" sz="1700" dirty="0" smtClean="0">
                <a:solidFill>
                  <a:schemeClr val="accent2">
                    <a:lumMod val="50000"/>
                  </a:schemeClr>
                </a:solidFill>
              </a:rPr>
              <a:t>verbalmente;</a:t>
            </a:r>
          </a:p>
          <a:p>
            <a:pPr algn="just"/>
            <a:r>
              <a:rPr lang="es-ES" sz="1700" dirty="0" smtClean="0">
                <a:solidFill>
                  <a:schemeClr val="accent2">
                    <a:lumMod val="50000"/>
                  </a:schemeClr>
                </a:solidFill>
              </a:rPr>
              <a:t>una</a:t>
            </a:r>
            <a:r>
              <a:rPr lang="es-ES" sz="1700" dirty="0">
                <a:solidFill>
                  <a:schemeClr val="accent2">
                    <a:lumMod val="50000"/>
                  </a:schemeClr>
                </a:solidFill>
              </a:rPr>
              <a:t> clara estructura lógica de los textos audiovisuales en los que se expresan claramente los vínculos entre hechos / episodios garantiza la comprensión </a:t>
            </a:r>
            <a:r>
              <a:rPr lang="es-ES" sz="1700" dirty="0" smtClean="0">
                <a:solidFill>
                  <a:schemeClr val="accent2">
                    <a:lumMod val="50000"/>
                  </a:schemeClr>
                </a:solidFill>
              </a:rPr>
              <a:t>exitosa;</a:t>
            </a:r>
          </a:p>
          <a:p>
            <a:pPr algn="just"/>
            <a:r>
              <a:rPr lang="es-ES" sz="1700" dirty="0" smtClean="0">
                <a:solidFill>
                  <a:schemeClr val="accent2">
                    <a:lumMod val="50000"/>
                  </a:schemeClr>
                </a:solidFill>
              </a:rPr>
              <a:t>un </a:t>
            </a:r>
            <a:r>
              <a:rPr lang="es-ES" sz="1700" dirty="0">
                <a:solidFill>
                  <a:schemeClr val="accent2">
                    <a:lumMod val="50000"/>
                  </a:schemeClr>
                </a:solidFill>
              </a:rPr>
              <a:t>audioseries y un vídeoseries de estos en su mayoría pueden ser presentados asincrónicamente que en cierta medida dificulta la comprensión de la información </a:t>
            </a:r>
            <a:r>
              <a:rPr lang="es-ES" sz="1700" dirty="0" smtClean="0">
                <a:solidFill>
                  <a:schemeClr val="accent2">
                    <a:lumMod val="50000"/>
                  </a:schemeClr>
                </a:solidFill>
              </a:rPr>
              <a:t>audiovisual;</a:t>
            </a:r>
          </a:p>
          <a:p>
            <a:pPr algn="just"/>
            <a:r>
              <a:rPr lang="es-ES" sz="1700" dirty="0" smtClean="0">
                <a:solidFill>
                  <a:schemeClr val="accent2">
                    <a:lumMod val="50000"/>
                  </a:schemeClr>
                </a:solidFill>
              </a:rPr>
              <a:t>en </a:t>
            </a:r>
            <a:r>
              <a:rPr lang="es-ES" sz="1700" dirty="0">
                <a:solidFill>
                  <a:schemeClr val="accent2">
                    <a:lumMod val="50000"/>
                  </a:schemeClr>
                </a:solidFill>
              </a:rPr>
              <a:t>los casos de algunos obstáculos o de mala calidad del sonido se recomienda desarrollar en los estudiantes las habilidades de aprovechar su experiencia lingüística y recurrir a la conjetura formativa de palabras y / o la conjetura sobre contexto para la mejor comprensión del contenido del </a:t>
            </a:r>
            <a:r>
              <a:rPr lang="es-ES" sz="1700" dirty="0" smtClean="0">
                <a:solidFill>
                  <a:schemeClr val="accent2">
                    <a:lumMod val="50000"/>
                  </a:schemeClr>
                </a:solidFill>
              </a:rPr>
              <a:t>audiovídeotexto;</a:t>
            </a:r>
          </a:p>
          <a:p>
            <a:pPr algn="just"/>
            <a:r>
              <a:rPr lang="es-ES" sz="1700" dirty="0" smtClean="0">
                <a:solidFill>
                  <a:schemeClr val="accent2">
                    <a:lumMod val="50000"/>
                  </a:schemeClr>
                </a:solidFill>
              </a:rPr>
              <a:t>tener </a:t>
            </a:r>
            <a:r>
              <a:rPr lang="es-ES" sz="1700" dirty="0">
                <a:solidFill>
                  <a:schemeClr val="accent2">
                    <a:lumMod val="50000"/>
                  </a:schemeClr>
                </a:solidFill>
              </a:rPr>
              <a:t>desarrolladas las habilidades de utilizar tales tipos de la audiovisualización como investigación, crítica, recorrido, introducción, de información y búsqueda y fragmentación.</a:t>
            </a:r>
            <a:endParaRPr lang="uk-UA" sz="1700" dirty="0">
              <a:solidFill>
                <a:schemeClr val="accent2">
                  <a:lumMod val="50000"/>
                </a:schemeClr>
              </a:solidFill>
            </a:endParaRPr>
          </a:p>
        </p:txBody>
      </p:sp>
    </p:spTree>
    <p:extLst>
      <p:ext uri="{BB962C8B-B14F-4D97-AF65-F5344CB8AC3E}">
        <p14:creationId xmlns:p14="http://schemas.microsoft.com/office/powerpoint/2010/main" xmlns="" val="366235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8650" y="365127"/>
            <a:ext cx="7886700" cy="818904"/>
          </a:xfrm>
        </p:spPr>
        <p:txBody>
          <a:bodyPr/>
          <a:lstStyle/>
          <a:p>
            <a:pPr algn="ctr"/>
            <a:r>
              <a:rPr lang="es-ES" sz="3600" b="1" spc="50" dirty="0" smtClean="0">
                <a:ln w="11430"/>
                <a:solidFill>
                  <a:srgbClr val="002060"/>
                </a:solidFill>
                <a:effectLst>
                  <a:outerShdw blurRad="76200" dist="50800" dir="5400000" algn="tl" rotWithShape="0">
                    <a:srgbClr val="000000">
                      <a:alpha val="65000"/>
                    </a:srgbClr>
                  </a:outerShdw>
                </a:effectLst>
              </a:rPr>
              <a:t>Objetivos:</a:t>
            </a:r>
            <a:endParaRPr lang="uk-UA" dirty="0"/>
          </a:p>
        </p:txBody>
      </p:sp>
      <p:sp>
        <p:nvSpPr>
          <p:cNvPr id="4" name="Объект 3"/>
          <p:cNvSpPr>
            <a:spLocks noGrp="1"/>
          </p:cNvSpPr>
          <p:nvPr>
            <p:ph sz="half" idx="1"/>
          </p:nvPr>
        </p:nvSpPr>
        <p:spPr>
          <a:xfrm>
            <a:off x="1031632" y="1254368"/>
            <a:ext cx="7842738" cy="5275385"/>
          </a:xfrm>
        </p:spPr>
        <p:txBody>
          <a:bodyPr>
            <a:normAutofit/>
          </a:bodyPr>
          <a:lstStyle/>
          <a:p>
            <a:pPr algn="just"/>
            <a:r>
              <a:rPr lang="es-ES" sz="1950" dirty="0">
                <a:solidFill>
                  <a:schemeClr val="accent2">
                    <a:lumMod val="50000"/>
                  </a:schemeClr>
                </a:solidFill>
              </a:rPr>
              <a:t>r</a:t>
            </a:r>
            <a:r>
              <a:rPr lang="es-ES" sz="1950" dirty="0" smtClean="0">
                <a:solidFill>
                  <a:schemeClr val="accent2">
                    <a:lumMod val="50000"/>
                  </a:schemeClr>
                </a:solidFill>
              </a:rPr>
              <a:t>epasar los objetivos de enseñanza de idiomas extranjeros;</a:t>
            </a:r>
          </a:p>
          <a:p>
            <a:pPr algn="just"/>
            <a:r>
              <a:rPr lang="es-ES" sz="1950" dirty="0" smtClean="0">
                <a:solidFill>
                  <a:schemeClr val="accent2">
                    <a:lumMod val="50000"/>
                  </a:schemeClr>
                </a:solidFill>
              </a:rPr>
              <a:t>exponer la diferencia entre la comprensión auditiva y la competencia auditiva;</a:t>
            </a:r>
          </a:p>
          <a:p>
            <a:pPr algn="just"/>
            <a:r>
              <a:rPr lang="es-ES" sz="1950" dirty="0">
                <a:solidFill>
                  <a:schemeClr val="accent2">
                    <a:lumMod val="50000"/>
                  </a:schemeClr>
                </a:solidFill>
              </a:rPr>
              <a:t>d</a:t>
            </a:r>
            <a:r>
              <a:rPr lang="es-ES" sz="1950" dirty="0" smtClean="0">
                <a:solidFill>
                  <a:schemeClr val="accent2">
                    <a:lumMod val="50000"/>
                  </a:schemeClr>
                </a:solidFill>
              </a:rPr>
              <a:t>escribir las funciones de </a:t>
            </a:r>
            <a:r>
              <a:rPr lang="es-ES" sz="1950" dirty="0">
                <a:solidFill>
                  <a:schemeClr val="accent2">
                    <a:lumMod val="50000"/>
                  </a:schemeClr>
                </a:solidFill>
              </a:rPr>
              <a:t>la comprensión auditiva y la competencia auditiva</a:t>
            </a:r>
            <a:r>
              <a:rPr lang="es-ES" sz="1950" dirty="0" smtClean="0">
                <a:solidFill>
                  <a:schemeClr val="accent2">
                    <a:lumMod val="50000"/>
                  </a:schemeClr>
                </a:solidFill>
              </a:rPr>
              <a:t>;</a:t>
            </a:r>
          </a:p>
          <a:p>
            <a:pPr algn="just"/>
            <a:r>
              <a:rPr lang="es-ES" sz="1950" dirty="0">
                <a:solidFill>
                  <a:schemeClr val="accent2">
                    <a:lumMod val="50000"/>
                  </a:schemeClr>
                </a:solidFill>
              </a:rPr>
              <a:t>a</a:t>
            </a:r>
            <a:r>
              <a:rPr lang="es-ES" sz="1950" dirty="0" smtClean="0">
                <a:solidFill>
                  <a:schemeClr val="accent2">
                    <a:lumMod val="50000"/>
                  </a:schemeClr>
                </a:solidFill>
              </a:rPr>
              <a:t>nalizar los recursos modernos para formar la </a:t>
            </a:r>
            <a:r>
              <a:rPr lang="es-ES" sz="1950" dirty="0">
                <a:solidFill>
                  <a:schemeClr val="accent2">
                    <a:lumMod val="50000"/>
                  </a:schemeClr>
                </a:solidFill>
              </a:rPr>
              <a:t>competencia </a:t>
            </a:r>
            <a:r>
              <a:rPr lang="es-ES" sz="1950" dirty="0" smtClean="0">
                <a:solidFill>
                  <a:schemeClr val="accent2">
                    <a:lumMod val="50000"/>
                  </a:schemeClr>
                </a:solidFill>
              </a:rPr>
              <a:t>auditiva prestando una atención especial a los audiovisuales;</a:t>
            </a:r>
          </a:p>
          <a:p>
            <a:pPr algn="just"/>
            <a:r>
              <a:rPr lang="es-ES" sz="1950" dirty="0">
                <a:solidFill>
                  <a:schemeClr val="accent2">
                    <a:lumMod val="50000"/>
                  </a:schemeClr>
                </a:solidFill>
              </a:rPr>
              <a:t>e</a:t>
            </a:r>
            <a:r>
              <a:rPr lang="es-ES" sz="1950" dirty="0" smtClean="0">
                <a:solidFill>
                  <a:schemeClr val="accent2">
                    <a:lumMod val="50000"/>
                  </a:schemeClr>
                </a:solidFill>
              </a:rPr>
              <a:t>xaminar la oposición entre la competencia comunicativa audiovisual y la audiovisualización;</a:t>
            </a:r>
          </a:p>
          <a:p>
            <a:pPr algn="just"/>
            <a:r>
              <a:rPr lang="es-ES" sz="1950" dirty="0" smtClean="0">
                <a:solidFill>
                  <a:schemeClr val="accent2">
                    <a:lumMod val="50000"/>
                  </a:schemeClr>
                </a:solidFill>
              </a:rPr>
              <a:t>proponer parámetros a la hora de desarrollar la </a:t>
            </a:r>
            <a:r>
              <a:rPr lang="es-ES" sz="1950" dirty="0">
                <a:solidFill>
                  <a:schemeClr val="accent2">
                    <a:lumMod val="50000"/>
                  </a:schemeClr>
                </a:solidFill>
              </a:rPr>
              <a:t>competencia comunicativa audiovisual y </a:t>
            </a:r>
            <a:r>
              <a:rPr lang="es-ES" sz="1950" dirty="0" smtClean="0">
                <a:solidFill>
                  <a:schemeClr val="accent2">
                    <a:lumMod val="50000"/>
                  </a:schemeClr>
                </a:solidFill>
              </a:rPr>
              <a:t>describir las habilidades audiovisuales;</a:t>
            </a:r>
          </a:p>
          <a:p>
            <a:pPr algn="just"/>
            <a:r>
              <a:rPr lang="es-ES" sz="1950" dirty="0">
                <a:solidFill>
                  <a:schemeClr val="accent2">
                    <a:lumMod val="50000"/>
                  </a:schemeClr>
                </a:solidFill>
              </a:rPr>
              <a:t>e</a:t>
            </a:r>
            <a:r>
              <a:rPr lang="es-ES" sz="1950" dirty="0" smtClean="0">
                <a:solidFill>
                  <a:schemeClr val="accent2">
                    <a:lumMod val="50000"/>
                  </a:schemeClr>
                </a:solidFill>
              </a:rPr>
              <a:t>stablecer el paralelo entre las etapas de formación de la competencia auditiva por medio de un audiomaterial y un vídeofragmento;</a:t>
            </a:r>
          </a:p>
          <a:p>
            <a:pPr algn="just"/>
            <a:r>
              <a:rPr lang="es-ES" sz="1950" dirty="0">
                <a:solidFill>
                  <a:schemeClr val="accent2">
                    <a:lumMod val="50000"/>
                  </a:schemeClr>
                </a:solidFill>
              </a:rPr>
              <a:t>c</a:t>
            </a:r>
            <a:r>
              <a:rPr lang="es-ES" sz="1950" dirty="0" smtClean="0">
                <a:solidFill>
                  <a:schemeClr val="accent2">
                    <a:lumMod val="50000"/>
                  </a:schemeClr>
                </a:solidFill>
              </a:rPr>
              <a:t>omparar sistemas de los ejercicios para formar la </a:t>
            </a:r>
            <a:r>
              <a:rPr lang="es-ES" sz="1950" dirty="0">
                <a:solidFill>
                  <a:schemeClr val="accent2">
                    <a:lumMod val="50000"/>
                  </a:schemeClr>
                </a:solidFill>
              </a:rPr>
              <a:t>competencia auditiva</a:t>
            </a:r>
            <a:r>
              <a:rPr lang="es-ES" sz="1950" dirty="0" smtClean="0">
                <a:solidFill>
                  <a:schemeClr val="accent2">
                    <a:lumMod val="50000"/>
                  </a:schemeClr>
                </a:solidFill>
              </a:rPr>
              <a:t>;</a:t>
            </a:r>
          </a:p>
          <a:p>
            <a:pPr algn="just"/>
            <a:r>
              <a:rPr lang="es-ES" sz="1950" dirty="0" smtClean="0">
                <a:solidFill>
                  <a:schemeClr val="accent2">
                    <a:lumMod val="50000"/>
                  </a:schemeClr>
                </a:solidFill>
              </a:rPr>
              <a:t>mostrar un avance didáctico con los ejemplos de aplicación del enfoque propuesto en la presentación. </a:t>
            </a:r>
            <a:endParaRPr lang="uk-UA" sz="1950" dirty="0">
              <a:solidFill>
                <a:schemeClr val="accent2">
                  <a:lumMod val="50000"/>
                </a:schemeClr>
              </a:solidFill>
            </a:endParaRPr>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47591" y="107550"/>
            <a:ext cx="7886700" cy="884124"/>
          </a:xfrm>
        </p:spPr>
        <p:txBody>
          <a:bodyPr/>
          <a:lstStyle/>
          <a:p>
            <a:pPr algn="ctr"/>
            <a:r>
              <a:rPr lang="es-ES" b="1" dirty="0" smtClean="0">
                <a:solidFill>
                  <a:srgbClr val="002060"/>
                </a:solidFill>
                <a:effectLst>
                  <a:outerShdw blurRad="38100" dist="38100" dir="2700000" algn="tl">
                    <a:srgbClr val="000000">
                      <a:alpha val="43137"/>
                    </a:srgbClr>
                  </a:outerShdw>
                </a:effectLst>
              </a:rPr>
              <a:t>ETAPAS DE FORMCIÓN DE LA Ct.A.</a:t>
            </a:r>
            <a:endParaRPr lang="uk-UA" b="1" dirty="0">
              <a:solidFill>
                <a:srgbClr val="002060"/>
              </a:solidFill>
              <a:effectLst>
                <a:outerShdw blurRad="38100" dist="38100" dir="2700000" algn="tl">
                  <a:srgbClr val="000000">
                    <a:alpha val="43137"/>
                  </a:srgbClr>
                </a:outerShdw>
              </a:effectLst>
            </a:endParaRPr>
          </a:p>
        </p:txBody>
      </p:sp>
      <p:sp>
        <p:nvSpPr>
          <p:cNvPr id="5" name="Объект 4"/>
          <p:cNvSpPr>
            <a:spLocks noGrp="1"/>
          </p:cNvSpPr>
          <p:nvPr>
            <p:ph sz="half" idx="1"/>
          </p:nvPr>
        </p:nvSpPr>
        <p:spPr>
          <a:xfrm>
            <a:off x="767702" y="1609860"/>
            <a:ext cx="3636873" cy="4958366"/>
          </a:xfrm>
        </p:spPr>
        <p:txBody>
          <a:bodyPr>
            <a:normAutofit fontScale="77500" lnSpcReduction="20000"/>
          </a:bodyPr>
          <a:lstStyle/>
          <a:p>
            <a:pPr algn="just"/>
            <a:r>
              <a:rPr lang="uk-UA" sz="2400" b="1" i="1" dirty="0">
                <a:solidFill>
                  <a:srgbClr val="002060"/>
                </a:solidFill>
              </a:rPr>
              <a:t>Дотекстовий етап</a:t>
            </a:r>
            <a:r>
              <a:rPr lang="uk-UA" sz="2400" dirty="0">
                <a:solidFill>
                  <a:srgbClr val="002060"/>
                </a:solidFill>
              </a:rPr>
              <a:t>: </a:t>
            </a:r>
            <a:r>
              <a:rPr lang="uk-UA" sz="2400" dirty="0">
                <a:solidFill>
                  <a:schemeClr val="accent2">
                    <a:lumMod val="50000"/>
                  </a:schemeClr>
                </a:solidFill>
              </a:rPr>
              <a:t>організується викладачем для усунення мовних і смислових труднощів пропонованого аудіотексту; прогнозування змісту аудіотексту за його назвою, ілюстрацією, ключовими словами, першим / останнім реченням / абзацом тощо; формулювання комунікативної настанови на аудіювання;</a:t>
            </a:r>
          </a:p>
          <a:p>
            <a:pPr algn="just"/>
            <a:r>
              <a:rPr lang="uk-UA" sz="2400" b="1" i="1" dirty="0">
                <a:solidFill>
                  <a:srgbClr val="002060"/>
                </a:solidFill>
              </a:rPr>
              <a:t>Текстовий етап</a:t>
            </a:r>
            <a:r>
              <a:rPr lang="uk-UA" sz="2400" dirty="0">
                <a:solidFill>
                  <a:srgbClr val="002060"/>
                </a:solidFill>
              </a:rPr>
              <a:t>: </a:t>
            </a:r>
            <a:r>
              <a:rPr lang="uk-UA" sz="2400" dirty="0">
                <a:solidFill>
                  <a:schemeClr val="accent2">
                    <a:lumMod val="50000"/>
                  </a:schemeClr>
                </a:solidFill>
              </a:rPr>
              <a:t>слухання аудіотексту у контексті сформульованої комунікативної установки;</a:t>
            </a:r>
          </a:p>
          <a:p>
            <a:pPr algn="just"/>
            <a:r>
              <a:rPr lang="uk-UA" sz="2400" b="1" i="1" dirty="0">
                <a:solidFill>
                  <a:srgbClr val="002060"/>
                </a:solidFill>
              </a:rPr>
              <a:t>Післятекстовий етап</a:t>
            </a:r>
            <a:r>
              <a:rPr lang="uk-UA" sz="2400" dirty="0">
                <a:solidFill>
                  <a:srgbClr val="002060"/>
                </a:solidFill>
              </a:rPr>
              <a:t>: </a:t>
            </a:r>
            <a:r>
              <a:rPr lang="uk-UA" sz="2400" dirty="0">
                <a:solidFill>
                  <a:schemeClr val="accent2">
                    <a:lumMod val="50000"/>
                  </a:schemeClr>
                </a:solidFill>
              </a:rPr>
              <a:t>контроль розуміння змісту аудіотексту (невербальний; вербальний – рецептивний, репродуктивний).</a:t>
            </a:r>
          </a:p>
          <a:p>
            <a:endParaRPr lang="uk-UA" dirty="0"/>
          </a:p>
        </p:txBody>
      </p:sp>
      <p:sp>
        <p:nvSpPr>
          <p:cNvPr id="6" name="Объект 5"/>
          <p:cNvSpPr>
            <a:spLocks noGrp="1"/>
          </p:cNvSpPr>
          <p:nvPr>
            <p:ph sz="half" idx="2"/>
          </p:nvPr>
        </p:nvSpPr>
        <p:spPr>
          <a:xfrm>
            <a:off x="4340180" y="1056068"/>
            <a:ext cx="4520485" cy="5640946"/>
          </a:xfrm>
        </p:spPr>
        <p:txBody>
          <a:bodyPr>
            <a:normAutofit fontScale="77500" lnSpcReduction="20000"/>
          </a:bodyPr>
          <a:lstStyle/>
          <a:p>
            <a:pPr algn="just"/>
            <a:r>
              <a:rPr lang="es-ES" sz="2400" b="1" i="1" dirty="0" smtClean="0">
                <a:solidFill>
                  <a:srgbClr val="002060"/>
                </a:solidFill>
              </a:rPr>
              <a:t>Pre-escucha</a:t>
            </a:r>
            <a:r>
              <a:rPr lang="es-ES" sz="2400" dirty="0" smtClean="0">
                <a:solidFill>
                  <a:srgbClr val="002060"/>
                </a:solidFill>
              </a:rPr>
              <a:t>:</a:t>
            </a:r>
            <a:r>
              <a:rPr lang="es-ES" sz="2400" dirty="0" smtClean="0">
                <a:solidFill>
                  <a:schemeClr val="accent2">
                    <a:lumMod val="50000"/>
                  </a:schemeClr>
                </a:solidFill>
              </a:rPr>
              <a:t> activar </a:t>
            </a:r>
            <a:r>
              <a:rPr lang="es-ES" sz="2400" dirty="0">
                <a:solidFill>
                  <a:schemeClr val="accent2">
                    <a:lumMod val="50000"/>
                  </a:schemeClr>
                </a:solidFill>
              </a:rPr>
              <a:t>el conocimiento previo o esquemata (schemata): escuchar una breve introducción al texto en que se podría incluir escuchar el título, la primera oración o varias frases; inferir el contenido, el vocabulario, la estructura y la organización del texto. Durante esta etapa, se despierta el interés y la curiosidad de los estudiantes por lo que van a escuchar.</a:t>
            </a:r>
          </a:p>
          <a:p>
            <a:pPr algn="just"/>
            <a:r>
              <a:rPr lang="en-US" sz="2400" b="1" i="1" dirty="0">
                <a:solidFill>
                  <a:srgbClr val="002060"/>
                </a:solidFill>
              </a:rPr>
              <a:t>Durante la </a:t>
            </a:r>
            <a:r>
              <a:rPr lang="es-ES" sz="2400" b="1" i="1" dirty="0">
                <a:solidFill>
                  <a:srgbClr val="002060"/>
                </a:solidFill>
              </a:rPr>
              <a:t>escucha</a:t>
            </a:r>
            <a:r>
              <a:rPr lang="en-US" sz="2400" i="1" dirty="0">
                <a:solidFill>
                  <a:srgbClr val="002060"/>
                </a:solidFill>
              </a:rPr>
              <a:t>:</a:t>
            </a:r>
            <a:r>
              <a:rPr lang="en-US" sz="2400" i="1" dirty="0">
                <a:solidFill>
                  <a:schemeClr val="accent2">
                    <a:lumMod val="50000"/>
                  </a:schemeClr>
                </a:solidFill>
              </a:rPr>
              <a:t> </a:t>
            </a:r>
            <a:r>
              <a:rPr lang="es-ES" sz="2400" dirty="0">
                <a:solidFill>
                  <a:schemeClr val="accent2">
                    <a:lumMod val="50000"/>
                  </a:schemeClr>
                </a:solidFill>
              </a:rPr>
              <a:t>entender el mensaje y determinar la idea principal, sin prestarle atención a todos los</a:t>
            </a:r>
            <a:r>
              <a:rPr lang="uk-UA" sz="2400" dirty="0">
                <a:solidFill>
                  <a:schemeClr val="accent2">
                    <a:lumMod val="50000"/>
                  </a:schemeClr>
                </a:solidFill>
              </a:rPr>
              <a:t> </a:t>
            </a:r>
            <a:r>
              <a:rPr lang="es-ES" sz="2400" dirty="0">
                <a:solidFill>
                  <a:schemeClr val="accent2">
                    <a:lumMod val="50000"/>
                  </a:schemeClr>
                </a:solidFill>
              </a:rPr>
              <a:t>detalle</a:t>
            </a:r>
            <a:r>
              <a:rPr lang="uk-UA" sz="2400" dirty="0" smtClean="0">
                <a:solidFill>
                  <a:schemeClr val="accent2">
                    <a:lumMod val="50000"/>
                  </a:schemeClr>
                </a:solidFill>
              </a:rPr>
              <a:t>s</a:t>
            </a:r>
            <a:r>
              <a:rPr lang="es-ES" sz="2400" dirty="0" smtClean="0">
                <a:solidFill>
                  <a:schemeClr val="accent2">
                    <a:lumMod val="50000"/>
                  </a:schemeClr>
                </a:solidFill>
              </a:rPr>
              <a:t>; </a:t>
            </a:r>
            <a:r>
              <a:rPr lang="es-ES" sz="2400" dirty="0">
                <a:solidFill>
                  <a:schemeClr val="accent2">
                    <a:lumMod val="50000"/>
                  </a:schemeClr>
                </a:solidFill>
              </a:rPr>
              <a:t>examinar</a:t>
            </a:r>
            <a:r>
              <a:rPr lang="uk-UA" sz="2400" dirty="0">
                <a:solidFill>
                  <a:schemeClr val="accent2">
                    <a:lumMod val="50000"/>
                  </a:schemeClr>
                </a:solidFill>
              </a:rPr>
              <a:t> </a:t>
            </a:r>
            <a:r>
              <a:rPr lang="es-ES" sz="2400" dirty="0">
                <a:solidFill>
                  <a:schemeClr val="accent2">
                    <a:lumMod val="50000"/>
                  </a:schemeClr>
                </a:solidFill>
              </a:rPr>
              <a:t>la información o los</a:t>
            </a:r>
            <a:r>
              <a:rPr lang="uk-UA" sz="2400" dirty="0">
                <a:solidFill>
                  <a:schemeClr val="accent2">
                    <a:lumMod val="50000"/>
                  </a:schemeClr>
                </a:solidFill>
              </a:rPr>
              <a:t> </a:t>
            </a:r>
            <a:r>
              <a:rPr lang="es-ES" sz="2400" dirty="0">
                <a:solidFill>
                  <a:schemeClr val="accent2">
                    <a:lumMod val="50000"/>
                  </a:schemeClr>
                </a:solidFill>
              </a:rPr>
              <a:t>detalles de partes específicas incluidas en el texto, tales como escuchar el reporte del tiempo, seguir instrucciones dadas en la radio, o dar los nombres</a:t>
            </a:r>
            <a:r>
              <a:rPr lang="uk-UA" sz="2400" dirty="0">
                <a:solidFill>
                  <a:schemeClr val="accent2">
                    <a:lumMod val="50000"/>
                  </a:schemeClr>
                </a:solidFill>
              </a:rPr>
              <a:t> o l</a:t>
            </a:r>
            <a:r>
              <a:rPr lang="es-ES" sz="2400" dirty="0">
                <a:solidFill>
                  <a:schemeClr val="accent2">
                    <a:lumMod val="50000"/>
                  </a:schemeClr>
                </a:solidFill>
              </a:rPr>
              <a:t>os</a:t>
            </a:r>
            <a:r>
              <a:rPr lang="uk-UA" sz="2400" dirty="0">
                <a:solidFill>
                  <a:schemeClr val="accent2">
                    <a:lumMod val="50000"/>
                  </a:schemeClr>
                </a:solidFill>
              </a:rPr>
              <a:t> </a:t>
            </a:r>
            <a:r>
              <a:rPr lang="es-ES" sz="2400" dirty="0">
                <a:solidFill>
                  <a:schemeClr val="accent2">
                    <a:lumMod val="50000"/>
                  </a:schemeClr>
                </a:solidFill>
              </a:rPr>
              <a:t>números etc.</a:t>
            </a:r>
          </a:p>
          <a:p>
            <a:pPr algn="just"/>
            <a:r>
              <a:rPr lang="en-US" sz="2400" b="1" i="1" dirty="0">
                <a:solidFill>
                  <a:srgbClr val="002060"/>
                </a:solidFill>
              </a:rPr>
              <a:t>Des</a:t>
            </a:r>
            <a:r>
              <a:rPr lang="es-ES" sz="2400" b="1" i="1" dirty="0">
                <a:solidFill>
                  <a:srgbClr val="002060"/>
                </a:solidFill>
              </a:rPr>
              <a:t>pués</a:t>
            </a:r>
            <a:r>
              <a:rPr lang="en-US" sz="2400" b="1" i="1" dirty="0">
                <a:solidFill>
                  <a:srgbClr val="002060"/>
                </a:solidFill>
              </a:rPr>
              <a:t> de la </a:t>
            </a:r>
            <a:r>
              <a:rPr lang="es-ES" sz="2400" b="1" i="1" dirty="0">
                <a:solidFill>
                  <a:srgbClr val="002060"/>
                </a:solidFill>
              </a:rPr>
              <a:t>escucha</a:t>
            </a:r>
            <a:r>
              <a:rPr lang="en-US" sz="2400" i="1" dirty="0">
                <a:solidFill>
                  <a:srgbClr val="002060"/>
                </a:solidFill>
              </a:rPr>
              <a:t>:</a:t>
            </a:r>
            <a:r>
              <a:rPr lang="en-US" sz="2400" i="1" dirty="0">
                <a:solidFill>
                  <a:schemeClr val="accent2">
                    <a:lumMod val="50000"/>
                  </a:schemeClr>
                </a:solidFill>
              </a:rPr>
              <a:t> </a:t>
            </a:r>
            <a:r>
              <a:rPr lang="es-ES" sz="2400" dirty="0">
                <a:solidFill>
                  <a:schemeClr val="accent2">
                    <a:lumMod val="50000"/>
                  </a:schemeClr>
                </a:solidFill>
              </a:rPr>
              <a:t>opinar</a:t>
            </a:r>
            <a:r>
              <a:rPr lang="uk-UA" sz="2400" dirty="0">
                <a:solidFill>
                  <a:schemeClr val="accent2">
                    <a:lumMod val="50000"/>
                  </a:schemeClr>
                </a:solidFill>
              </a:rPr>
              <a:t> </a:t>
            </a:r>
            <a:r>
              <a:rPr lang="es-ES" sz="2400" dirty="0">
                <a:solidFill>
                  <a:schemeClr val="accent2">
                    <a:lumMod val="50000"/>
                  </a:schemeClr>
                </a:solidFill>
              </a:rPr>
              <a:t>acerca</a:t>
            </a:r>
            <a:r>
              <a:rPr lang="uk-UA" sz="2400" dirty="0">
                <a:solidFill>
                  <a:schemeClr val="accent2">
                    <a:lumMod val="50000"/>
                  </a:schemeClr>
                </a:solidFill>
              </a:rPr>
              <a:t> </a:t>
            </a:r>
            <a:r>
              <a:rPr lang="es-ES" sz="2400" dirty="0">
                <a:solidFill>
                  <a:schemeClr val="accent2">
                    <a:lumMod val="50000"/>
                  </a:schemeClr>
                </a:solidFill>
              </a:rPr>
              <a:t>del texto en forma oral o escrita expresando los sentimientos y actitudes al realizar actividades como guiones,entrevistas, análisis de</a:t>
            </a:r>
            <a:r>
              <a:rPr lang="uk-UA" sz="2400" dirty="0">
                <a:solidFill>
                  <a:schemeClr val="accent2">
                    <a:lumMod val="50000"/>
                  </a:schemeClr>
                </a:solidFill>
              </a:rPr>
              <a:t> </a:t>
            </a:r>
            <a:r>
              <a:rPr lang="es-ES" sz="2400" dirty="0">
                <a:solidFill>
                  <a:schemeClr val="accent2">
                    <a:lumMod val="50000"/>
                  </a:schemeClr>
                </a:solidFill>
              </a:rPr>
              <a:t>personajes, ensayos o discusiones, entre otras</a:t>
            </a:r>
            <a:r>
              <a:rPr lang="uk-UA" sz="2400" dirty="0">
                <a:solidFill>
                  <a:schemeClr val="accent2">
                    <a:lumMod val="50000"/>
                  </a:schemeClr>
                </a:solidFill>
              </a:rPr>
              <a:t>.</a:t>
            </a:r>
          </a:p>
          <a:p>
            <a:endParaRPr lang="uk-UA" dirty="0">
              <a:solidFill>
                <a:schemeClr val="accent2">
                  <a:lumMod val="50000"/>
                </a:schemeClr>
              </a:solidFill>
            </a:endParaRPr>
          </a:p>
        </p:txBody>
      </p:sp>
    </p:spTree>
    <p:extLst>
      <p:ext uri="{BB962C8B-B14F-4D97-AF65-F5344CB8AC3E}">
        <p14:creationId xmlns:p14="http://schemas.microsoft.com/office/powerpoint/2010/main" xmlns="" val="9911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59619"/>
            <a:ext cx="7886700" cy="1325563"/>
          </a:xfrm>
        </p:spPr>
        <p:txBody>
          <a:bodyPr>
            <a:normAutofit fontScale="90000"/>
          </a:bodyPr>
          <a:lstStyle/>
          <a:p>
            <a:pPr algn="ctr"/>
            <a:r>
              <a:rPr lang="es-ES" b="1" dirty="0" smtClean="0">
                <a:solidFill>
                  <a:srgbClr val="002060"/>
                </a:solidFill>
                <a:effectLst>
                  <a:outerShdw blurRad="38100" dist="38100" dir="2700000" algn="tl">
                    <a:srgbClr val="000000">
                      <a:alpha val="43137"/>
                    </a:srgbClr>
                  </a:outerShdw>
                </a:effectLst>
              </a:rPr>
              <a:t>	ETAPAS </a:t>
            </a:r>
            <a:r>
              <a:rPr lang="es-ES" b="1" dirty="0">
                <a:solidFill>
                  <a:srgbClr val="002060"/>
                </a:solidFill>
                <a:effectLst>
                  <a:outerShdw blurRad="38100" dist="38100" dir="2700000" algn="tl">
                    <a:srgbClr val="000000">
                      <a:alpha val="43137"/>
                    </a:srgbClr>
                  </a:outerShdw>
                </a:effectLst>
              </a:rPr>
              <a:t>DE FORMCIÓN DE LA Ct.A</a:t>
            </a:r>
            <a:r>
              <a:rPr lang="es-ES" b="1" dirty="0" smtClean="0">
                <a:solidFill>
                  <a:srgbClr val="002060"/>
                </a:solidFill>
                <a:effectLst>
                  <a:outerShdw blurRad="38100" dist="38100" dir="2700000" algn="tl">
                    <a:srgbClr val="000000">
                      <a:alpha val="43137"/>
                    </a:srgbClr>
                  </a:outerShdw>
                </a:effectLst>
              </a:rPr>
              <a:t>.</a:t>
            </a:r>
            <a:br>
              <a:rPr lang="es-ES" b="1" dirty="0" smtClean="0">
                <a:solidFill>
                  <a:srgbClr val="002060"/>
                </a:solidFill>
                <a:effectLst>
                  <a:outerShdw blurRad="38100" dist="38100" dir="2700000" algn="tl">
                    <a:srgbClr val="000000">
                      <a:alpha val="43137"/>
                    </a:srgbClr>
                  </a:outerShdw>
                </a:effectLst>
              </a:rPr>
            </a:br>
            <a:r>
              <a:rPr lang="es-ES" b="1" dirty="0" smtClean="0">
                <a:solidFill>
                  <a:srgbClr val="002060"/>
                </a:solidFill>
                <a:effectLst>
                  <a:outerShdw blurRad="38100" dist="38100" dir="2700000" algn="tl">
                    <a:srgbClr val="000000">
                      <a:alpha val="43137"/>
                    </a:srgbClr>
                  </a:outerShdw>
                </a:effectLst>
              </a:rPr>
              <a:t>	por medio de un vídeofragmento </a:t>
            </a:r>
            <a:endParaRPr lang="uk-UA" dirty="0"/>
          </a:p>
        </p:txBody>
      </p:sp>
      <p:sp>
        <p:nvSpPr>
          <p:cNvPr id="3" name="Объект 2"/>
          <p:cNvSpPr>
            <a:spLocks noGrp="1"/>
          </p:cNvSpPr>
          <p:nvPr>
            <p:ph sz="half" idx="1"/>
          </p:nvPr>
        </p:nvSpPr>
        <p:spPr>
          <a:xfrm>
            <a:off x="609600" y="1606061"/>
            <a:ext cx="8042031" cy="4865077"/>
          </a:xfrm>
        </p:spPr>
        <p:txBody>
          <a:bodyPr>
            <a:normAutofit/>
          </a:bodyPr>
          <a:lstStyle/>
          <a:p>
            <a:pPr lvl="1"/>
            <a:r>
              <a:rPr lang="es-ES" sz="2000" b="1" i="1" dirty="0" smtClean="0">
                <a:solidFill>
                  <a:srgbClr val="002060"/>
                </a:solidFill>
              </a:rPr>
              <a:t>Pre-escucha        Antes del visionado</a:t>
            </a:r>
          </a:p>
          <a:p>
            <a:pPr marL="0" indent="0" algn="just">
              <a:buNone/>
            </a:pPr>
            <a:r>
              <a:rPr lang="es-ES" sz="1900" dirty="0">
                <a:solidFill>
                  <a:schemeClr val="accent2">
                    <a:lumMod val="50000"/>
                  </a:schemeClr>
                </a:solidFill>
              </a:rPr>
              <a:t>activar </a:t>
            </a:r>
            <a:r>
              <a:rPr lang="es-ES" sz="1900" dirty="0" smtClean="0">
                <a:solidFill>
                  <a:schemeClr val="accent2">
                    <a:lumMod val="50000"/>
                  </a:schemeClr>
                </a:solidFill>
              </a:rPr>
              <a:t>los conocimientos previos: presentar una </a:t>
            </a:r>
            <a:r>
              <a:rPr lang="es-ES" sz="1900" dirty="0">
                <a:solidFill>
                  <a:schemeClr val="accent2">
                    <a:lumMod val="50000"/>
                  </a:schemeClr>
                </a:solidFill>
              </a:rPr>
              <a:t>breve introducción al </a:t>
            </a:r>
            <a:r>
              <a:rPr lang="es-ES" sz="1900" dirty="0" smtClean="0">
                <a:solidFill>
                  <a:schemeClr val="accent2">
                    <a:lumMod val="50000"/>
                  </a:schemeClr>
                </a:solidFill>
              </a:rPr>
              <a:t>vídeofragmento en </a:t>
            </a:r>
            <a:r>
              <a:rPr lang="es-ES" sz="1900" dirty="0">
                <a:solidFill>
                  <a:schemeClr val="accent2">
                    <a:lumMod val="50000"/>
                  </a:schemeClr>
                </a:solidFill>
              </a:rPr>
              <a:t>que se podría incluir </a:t>
            </a:r>
            <a:r>
              <a:rPr lang="es-ES" sz="1900" dirty="0" smtClean="0">
                <a:solidFill>
                  <a:schemeClr val="accent2">
                    <a:lumMod val="50000"/>
                  </a:schemeClr>
                </a:solidFill>
              </a:rPr>
              <a:t>ver los títulos de inicio y música, las primeras escenas con </a:t>
            </a:r>
            <a:r>
              <a:rPr lang="es-ES" sz="1900" dirty="0">
                <a:solidFill>
                  <a:schemeClr val="accent2">
                    <a:lumMod val="50000"/>
                  </a:schemeClr>
                </a:solidFill>
              </a:rPr>
              <a:t>varias frases; </a:t>
            </a:r>
            <a:r>
              <a:rPr lang="es-ES" sz="1900" dirty="0" smtClean="0">
                <a:solidFill>
                  <a:schemeClr val="accent2">
                    <a:lumMod val="50000"/>
                  </a:schemeClr>
                </a:solidFill>
              </a:rPr>
              <a:t>prever el argumento de vídeofragmento; discutir algunas cuestiones conexas con el tema de vídeofragmento etc. </a:t>
            </a:r>
            <a:r>
              <a:rPr lang="es-ES" sz="1900" dirty="0">
                <a:solidFill>
                  <a:schemeClr val="accent2">
                    <a:lumMod val="50000"/>
                  </a:schemeClr>
                </a:solidFill>
              </a:rPr>
              <a:t>Durante esta etapa</a:t>
            </a:r>
            <a:r>
              <a:rPr lang="es-ES" sz="1900" dirty="0" smtClean="0">
                <a:solidFill>
                  <a:schemeClr val="accent2">
                    <a:lumMod val="50000"/>
                  </a:schemeClr>
                </a:solidFill>
              </a:rPr>
              <a:t>, se quitan las dificutades previstas y </a:t>
            </a:r>
            <a:r>
              <a:rPr lang="es-ES" sz="1900" dirty="0">
                <a:solidFill>
                  <a:schemeClr val="accent2">
                    <a:lumMod val="50000"/>
                  </a:schemeClr>
                </a:solidFill>
              </a:rPr>
              <a:t>se despierta el interés y la curiosidad de los estudiantes por lo que van a </a:t>
            </a:r>
            <a:r>
              <a:rPr lang="es-ES" sz="1900" dirty="0" smtClean="0">
                <a:solidFill>
                  <a:schemeClr val="accent2">
                    <a:lumMod val="50000"/>
                  </a:schemeClr>
                </a:solidFill>
              </a:rPr>
              <a:t>ver</a:t>
            </a:r>
            <a:endParaRPr lang="es-ES" sz="1900" b="1" i="1" dirty="0">
              <a:solidFill>
                <a:srgbClr val="002060"/>
              </a:solidFill>
            </a:endParaRPr>
          </a:p>
          <a:p>
            <a:pPr lvl="1"/>
            <a:r>
              <a:rPr lang="en-US" sz="2000" b="1" i="1" dirty="0">
                <a:solidFill>
                  <a:srgbClr val="002060"/>
                </a:solidFill>
              </a:rPr>
              <a:t>Durante la </a:t>
            </a:r>
            <a:r>
              <a:rPr lang="es-ES" sz="2000" b="1" i="1" dirty="0" smtClean="0">
                <a:solidFill>
                  <a:srgbClr val="002060"/>
                </a:solidFill>
              </a:rPr>
              <a:t>escucha         </a:t>
            </a:r>
            <a:r>
              <a:rPr lang="en-US" sz="2000" b="1" i="1" dirty="0" smtClean="0">
                <a:solidFill>
                  <a:srgbClr val="002060"/>
                </a:solidFill>
              </a:rPr>
              <a:t>Durante el </a:t>
            </a:r>
            <a:r>
              <a:rPr lang="es-ES" sz="2000" b="1" i="1" dirty="0" smtClean="0">
                <a:solidFill>
                  <a:srgbClr val="002060"/>
                </a:solidFill>
              </a:rPr>
              <a:t>visionado</a:t>
            </a:r>
          </a:p>
          <a:p>
            <a:pPr marL="0" indent="0" algn="just">
              <a:buNone/>
            </a:pPr>
            <a:r>
              <a:rPr lang="es-ES" sz="1900" dirty="0">
                <a:solidFill>
                  <a:schemeClr val="accent2">
                    <a:lumMod val="50000"/>
                  </a:schemeClr>
                </a:solidFill>
              </a:rPr>
              <a:t>entender el mensaje y determinar la idea principal, sin </a:t>
            </a:r>
            <a:r>
              <a:rPr lang="es-ES" sz="1900" dirty="0" smtClean="0">
                <a:solidFill>
                  <a:schemeClr val="accent2">
                    <a:lumMod val="50000"/>
                  </a:schemeClr>
                </a:solidFill>
              </a:rPr>
              <a:t>prestar la </a:t>
            </a:r>
            <a:r>
              <a:rPr lang="es-ES" sz="1900" dirty="0">
                <a:solidFill>
                  <a:schemeClr val="accent2">
                    <a:lumMod val="50000"/>
                  </a:schemeClr>
                </a:solidFill>
              </a:rPr>
              <a:t>atención a todos los</a:t>
            </a:r>
            <a:r>
              <a:rPr lang="uk-UA" sz="1900" dirty="0">
                <a:solidFill>
                  <a:schemeClr val="accent2">
                    <a:lumMod val="50000"/>
                  </a:schemeClr>
                </a:solidFill>
              </a:rPr>
              <a:t> </a:t>
            </a:r>
            <a:r>
              <a:rPr lang="es-ES" sz="1900" dirty="0">
                <a:solidFill>
                  <a:schemeClr val="accent2">
                    <a:lumMod val="50000"/>
                  </a:schemeClr>
                </a:solidFill>
              </a:rPr>
              <a:t>detalle</a:t>
            </a:r>
            <a:r>
              <a:rPr lang="uk-UA" sz="1900" dirty="0" smtClean="0">
                <a:solidFill>
                  <a:schemeClr val="accent2">
                    <a:lumMod val="50000"/>
                  </a:schemeClr>
                </a:solidFill>
              </a:rPr>
              <a:t>s</a:t>
            </a:r>
            <a:r>
              <a:rPr lang="es-ES" sz="1900" dirty="0" smtClean="0">
                <a:solidFill>
                  <a:schemeClr val="accent2">
                    <a:lumMod val="50000"/>
                  </a:schemeClr>
                </a:solidFill>
              </a:rPr>
              <a:t>; </a:t>
            </a:r>
            <a:r>
              <a:rPr lang="es-ES" sz="1900" dirty="0">
                <a:solidFill>
                  <a:schemeClr val="accent2">
                    <a:lumMod val="50000"/>
                  </a:schemeClr>
                </a:solidFill>
              </a:rPr>
              <a:t>examinar</a:t>
            </a:r>
            <a:r>
              <a:rPr lang="uk-UA" sz="1900" dirty="0">
                <a:solidFill>
                  <a:schemeClr val="accent2">
                    <a:lumMod val="50000"/>
                  </a:schemeClr>
                </a:solidFill>
              </a:rPr>
              <a:t> </a:t>
            </a:r>
            <a:r>
              <a:rPr lang="es-ES" sz="1900" dirty="0">
                <a:solidFill>
                  <a:schemeClr val="accent2">
                    <a:lumMod val="50000"/>
                  </a:schemeClr>
                </a:solidFill>
              </a:rPr>
              <a:t>la información o los</a:t>
            </a:r>
            <a:r>
              <a:rPr lang="uk-UA" sz="1900" dirty="0">
                <a:solidFill>
                  <a:schemeClr val="accent2">
                    <a:lumMod val="50000"/>
                  </a:schemeClr>
                </a:solidFill>
              </a:rPr>
              <a:t> </a:t>
            </a:r>
            <a:r>
              <a:rPr lang="es-ES" sz="1900" dirty="0">
                <a:solidFill>
                  <a:schemeClr val="accent2">
                    <a:lumMod val="50000"/>
                  </a:schemeClr>
                </a:solidFill>
              </a:rPr>
              <a:t>detalles de partes específicas incluidas en el </a:t>
            </a:r>
            <a:r>
              <a:rPr lang="es-ES" sz="1900" dirty="0" smtClean="0">
                <a:solidFill>
                  <a:schemeClr val="accent2">
                    <a:lumMod val="50000"/>
                  </a:schemeClr>
                </a:solidFill>
              </a:rPr>
              <a:t>vídeofragmento, </a:t>
            </a:r>
            <a:r>
              <a:rPr lang="es-ES" sz="1900" dirty="0">
                <a:solidFill>
                  <a:schemeClr val="accent2">
                    <a:lumMod val="50000"/>
                  </a:schemeClr>
                </a:solidFill>
              </a:rPr>
              <a:t>tales </a:t>
            </a:r>
            <a:r>
              <a:rPr lang="es-ES" sz="1900" dirty="0" smtClean="0">
                <a:solidFill>
                  <a:schemeClr val="accent2">
                    <a:lumMod val="50000"/>
                  </a:schemeClr>
                </a:solidFill>
              </a:rPr>
              <a:t>como relacionar la imagen con la pista sonora, seguir las </a:t>
            </a:r>
            <a:r>
              <a:rPr lang="es-ES" sz="1900" dirty="0">
                <a:solidFill>
                  <a:schemeClr val="accent2">
                    <a:lumMod val="50000"/>
                  </a:schemeClr>
                </a:solidFill>
              </a:rPr>
              <a:t>instrucciones </a:t>
            </a:r>
            <a:r>
              <a:rPr lang="es-ES" sz="1900" dirty="0" smtClean="0">
                <a:solidFill>
                  <a:schemeClr val="accent2">
                    <a:lumMod val="50000"/>
                  </a:schemeClr>
                </a:solidFill>
              </a:rPr>
              <a:t>dadas </a:t>
            </a:r>
            <a:r>
              <a:rPr lang="es-ES" sz="1900" dirty="0">
                <a:solidFill>
                  <a:schemeClr val="accent2">
                    <a:lumMod val="50000"/>
                  </a:schemeClr>
                </a:solidFill>
              </a:rPr>
              <a:t>etc.</a:t>
            </a:r>
            <a:endParaRPr lang="es-ES" sz="1900" b="1" i="1" dirty="0">
              <a:solidFill>
                <a:srgbClr val="002060"/>
              </a:solidFill>
            </a:endParaRPr>
          </a:p>
          <a:p>
            <a:pPr lvl="1"/>
            <a:r>
              <a:rPr lang="en-US" sz="2000" b="1" i="1" dirty="0">
                <a:solidFill>
                  <a:srgbClr val="002060"/>
                </a:solidFill>
              </a:rPr>
              <a:t>Des</a:t>
            </a:r>
            <a:r>
              <a:rPr lang="es-ES" sz="2000" b="1" i="1" dirty="0">
                <a:solidFill>
                  <a:srgbClr val="002060"/>
                </a:solidFill>
              </a:rPr>
              <a:t>pués</a:t>
            </a:r>
            <a:r>
              <a:rPr lang="en-US" sz="2000" b="1" i="1" dirty="0">
                <a:solidFill>
                  <a:srgbClr val="002060"/>
                </a:solidFill>
              </a:rPr>
              <a:t> de la </a:t>
            </a:r>
            <a:r>
              <a:rPr lang="es-ES" sz="2000" b="1" i="1" dirty="0" smtClean="0">
                <a:solidFill>
                  <a:srgbClr val="002060"/>
                </a:solidFill>
              </a:rPr>
              <a:t>escucha       </a:t>
            </a:r>
            <a:r>
              <a:rPr lang="en-US" sz="2000" b="1" i="1" dirty="0">
                <a:solidFill>
                  <a:srgbClr val="002060"/>
                </a:solidFill>
              </a:rPr>
              <a:t>Des</a:t>
            </a:r>
            <a:r>
              <a:rPr lang="es-ES" sz="2000" b="1" i="1" dirty="0">
                <a:solidFill>
                  <a:srgbClr val="002060"/>
                </a:solidFill>
              </a:rPr>
              <a:t>pués</a:t>
            </a:r>
            <a:r>
              <a:rPr lang="en-US" sz="2000" b="1" i="1" dirty="0">
                <a:solidFill>
                  <a:srgbClr val="002060"/>
                </a:solidFill>
              </a:rPr>
              <a:t> </a:t>
            </a:r>
            <a:r>
              <a:rPr lang="en-US" sz="2000" b="1" i="1" dirty="0" smtClean="0">
                <a:solidFill>
                  <a:srgbClr val="002060"/>
                </a:solidFill>
              </a:rPr>
              <a:t>del </a:t>
            </a:r>
            <a:r>
              <a:rPr lang="es-ES" sz="2000" b="1" i="1" dirty="0" smtClean="0">
                <a:solidFill>
                  <a:srgbClr val="002060"/>
                </a:solidFill>
              </a:rPr>
              <a:t>visionado</a:t>
            </a:r>
          </a:p>
          <a:p>
            <a:pPr marL="0" indent="0" algn="just">
              <a:buNone/>
            </a:pPr>
            <a:r>
              <a:rPr lang="es-ES" sz="1900" dirty="0">
                <a:solidFill>
                  <a:schemeClr val="accent2">
                    <a:lumMod val="50000"/>
                  </a:schemeClr>
                </a:solidFill>
              </a:rPr>
              <a:t>opinar</a:t>
            </a:r>
            <a:r>
              <a:rPr lang="uk-UA" sz="1900" dirty="0">
                <a:solidFill>
                  <a:schemeClr val="accent2">
                    <a:lumMod val="50000"/>
                  </a:schemeClr>
                </a:solidFill>
              </a:rPr>
              <a:t> </a:t>
            </a:r>
            <a:r>
              <a:rPr lang="es-ES" sz="1900" dirty="0">
                <a:solidFill>
                  <a:schemeClr val="accent2">
                    <a:lumMod val="50000"/>
                  </a:schemeClr>
                </a:solidFill>
              </a:rPr>
              <a:t>acerca</a:t>
            </a:r>
            <a:r>
              <a:rPr lang="uk-UA" sz="1900" dirty="0">
                <a:solidFill>
                  <a:schemeClr val="accent2">
                    <a:lumMod val="50000"/>
                  </a:schemeClr>
                </a:solidFill>
              </a:rPr>
              <a:t> </a:t>
            </a:r>
            <a:r>
              <a:rPr lang="es-ES" sz="1900" dirty="0">
                <a:solidFill>
                  <a:schemeClr val="accent2">
                    <a:lumMod val="50000"/>
                  </a:schemeClr>
                </a:solidFill>
              </a:rPr>
              <a:t>del </a:t>
            </a:r>
            <a:r>
              <a:rPr lang="es-ES" sz="1900" dirty="0" smtClean="0">
                <a:solidFill>
                  <a:schemeClr val="accent2">
                    <a:lumMod val="50000"/>
                  </a:schemeClr>
                </a:solidFill>
              </a:rPr>
              <a:t>argumento en </a:t>
            </a:r>
            <a:r>
              <a:rPr lang="es-ES" sz="1900" dirty="0">
                <a:solidFill>
                  <a:schemeClr val="accent2">
                    <a:lumMod val="50000"/>
                  </a:schemeClr>
                </a:solidFill>
              </a:rPr>
              <a:t>forma oral o escrita expresando los sentimientos y actitudes al realizar actividades como guiones</a:t>
            </a:r>
            <a:r>
              <a:rPr lang="es-ES" sz="1900" dirty="0" smtClean="0">
                <a:solidFill>
                  <a:schemeClr val="accent2">
                    <a:lumMod val="50000"/>
                  </a:schemeClr>
                </a:solidFill>
              </a:rPr>
              <a:t>, entrevistas</a:t>
            </a:r>
            <a:r>
              <a:rPr lang="es-ES" sz="1900" dirty="0">
                <a:solidFill>
                  <a:schemeClr val="accent2">
                    <a:lumMod val="50000"/>
                  </a:schemeClr>
                </a:solidFill>
              </a:rPr>
              <a:t>, análisis de</a:t>
            </a:r>
            <a:r>
              <a:rPr lang="uk-UA" sz="1900" dirty="0">
                <a:solidFill>
                  <a:schemeClr val="accent2">
                    <a:lumMod val="50000"/>
                  </a:schemeClr>
                </a:solidFill>
              </a:rPr>
              <a:t> </a:t>
            </a:r>
            <a:r>
              <a:rPr lang="es-ES" sz="1900" dirty="0">
                <a:solidFill>
                  <a:schemeClr val="accent2">
                    <a:lumMod val="50000"/>
                  </a:schemeClr>
                </a:solidFill>
              </a:rPr>
              <a:t>personajes, ensayos o discusiones, entre </a:t>
            </a:r>
            <a:r>
              <a:rPr lang="es-ES" sz="1900" dirty="0" smtClean="0">
                <a:solidFill>
                  <a:schemeClr val="accent2">
                    <a:lumMod val="50000"/>
                  </a:schemeClr>
                </a:solidFill>
              </a:rPr>
              <a:t>otras</a:t>
            </a:r>
            <a:endParaRPr lang="es-ES" sz="1900" dirty="0"/>
          </a:p>
        </p:txBody>
      </p:sp>
      <p:cxnSp>
        <p:nvCxnSpPr>
          <p:cNvPr id="5" name="Прямая со стрелкой 4"/>
          <p:cNvCxnSpPr/>
          <p:nvPr/>
        </p:nvCxnSpPr>
        <p:spPr>
          <a:xfrm>
            <a:off x="2579263" y="1817067"/>
            <a:ext cx="267938"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371354" y="3763102"/>
            <a:ext cx="267938"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a:off x="3639292" y="5263657"/>
            <a:ext cx="267938"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41500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171943"/>
            <a:ext cx="7886700" cy="1325563"/>
          </a:xfrm>
        </p:spPr>
        <p:txBody>
          <a:bodyPr>
            <a:normAutofit/>
          </a:bodyPr>
          <a:lstStyle/>
          <a:p>
            <a:pPr algn="ctr"/>
            <a:r>
              <a:rPr lang="es-ES" b="1" dirty="0" smtClean="0">
                <a:solidFill>
                  <a:srgbClr val="002060"/>
                </a:solidFill>
                <a:effectLst>
                  <a:outerShdw blurRad="38100" dist="38100" dir="2700000" algn="tl">
                    <a:srgbClr val="000000">
                      <a:alpha val="43137"/>
                    </a:srgbClr>
                  </a:outerShdw>
                </a:effectLst>
              </a:rPr>
              <a:t>		SISTEMA </a:t>
            </a:r>
            <a:r>
              <a:rPr lang="uk-UA" b="1" dirty="0" smtClean="0">
                <a:solidFill>
                  <a:srgbClr val="002060"/>
                </a:solidFill>
                <a:effectLst>
                  <a:outerShdw blurRad="38100" dist="38100" dir="2700000" algn="tl">
                    <a:srgbClr val="000000">
                      <a:alpha val="43137"/>
                    </a:srgbClr>
                  </a:outerShdw>
                </a:effectLst>
              </a:rPr>
              <a:t> </a:t>
            </a:r>
            <a:r>
              <a:rPr lang="es-ES" b="1" dirty="0" smtClean="0">
                <a:solidFill>
                  <a:srgbClr val="002060"/>
                </a:solidFill>
                <a:effectLst>
                  <a:outerShdw blurRad="38100" dist="38100" dir="2700000" algn="tl">
                    <a:srgbClr val="000000">
                      <a:alpha val="43137"/>
                    </a:srgbClr>
                  </a:outerShdw>
                </a:effectLst>
              </a:rPr>
              <a:t>DE LOS </a:t>
            </a:r>
            <a:r>
              <a:rPr lang="es-ES" b="1" dirty="0" smtClean="0">
                <a:solidFill>
                  <a:srgbClr val="002060"/>
                </a:solidFill>
                <a:effectLst>
                  <a:outerShdw blurRad="38100" dist="38100" dir="2700000" algn="tl">
                    <a:srgbClr val="000000">
                      <a:alpha val="43137"/>
                    </a:srgbClr>
                  </a:outerShdw>
                </a:effectLst>
              </a:rPr>
              <a:t>EJERCICIOS Y </a:t>
            </a:r>
            <a:r>
              <a:rPr lang="es-ES" b="1" dirty="0" smtClean="0">
                <a:solidFill>
                  <a:srgbClr val="002060"/>
                </a:solidFill>
                <a:effectLst>
                  <a:outerShdw blurRad="38100" dist="38100" dir="2700000" algn="tl">
                    <a:srgbClr val="000000">
                      <a:alpha val="43137"/>
                    </a:srgbClr>
                  </a:outerShdw>
                </a:effectLst>
              </a:rPr>
              <a:t>TAREAS</a:t>
            </a:r>
            <a:r>
              <a:rPr lang="uk-UA" b="1" dirty="0" smtClean="0">
                <a:solidFill>
                  <a:srgbClr val="002060"/>
                </a:solidFill>
                <a:effectLst>
                  <a:outerShdw blurRad="38100" dist="38100" dir="2700000" algn="tl">
                    <a:srgbClr val="000000">
                      <a:alpha val="43137"/>
                    </a:srgbClr>
                  </a:outerShdw>
                </a:effectLst>
              </a:rPr>
              <a:t> </a:t>
            </a:r>
            <a:r>
              <a:rPr lang="es-ES" b="1" dirty="0" smtClean="0">
                <a:solidFill>
                  <a:srgbClr val="002060"/>
                </a:solidFill>
                <a:effectLst>
                  <a:outerShdw blurRad="38100" dist="38100" dir="2700000" algn="tl">
                    <a:srgbClr val="000000">
                      <a:alpha val="43137"/>
                    </a:srgbClr>
                  </a:outerShdw>
                </a:effectLst>
              </a:rPr>
              <a:t>PARA </a:t>
            </a:r>
            <a:r>
              <a:rPr lang="es-ES" b="1" dirty="0" smtClean="0">
                <a:solidFill>
                  <a:srgbClr val="002060"/>
                </a:solidFill>
                <a:effectLst>
                  <a:outerShdw blurRad="38100" dist="38100" dir="2700000" algn="tl">
                    <a:srgbClr val="000000">
                      <a:alpha val="43137"/>
                    </a:srgbClr>
                  </a:outerShdw>
                </a:effectLst>
              </a:rPr>
              <a:t>FORMAR LA Ct.A. </a:t>
            </a:r>
            <a:endParaRPr lang="uk-UA" b="1" dirty="0">
              <a:solidFill>
                <a:srgbClr val="002060"/>
              </a:solidFill>
              <a:effectLst>
                <a:outerShdw blurRad="38100" dist="38100" dir="2700000" algn="tl">
                  <a:srgbClr val="000000">
                    <a:alpha val="43137"/>
                  </a:srgbClr>
                </a:outerShdw>
              </a:effectLst>
            </a:endParaRPr>
          </a:p>
        </p:txBody>
      </p:sp>
      <p:sp>
        <p:nvSpPr>
          <p:cNvPr id="6" name="Объект 5"/>
          <p:cNvSpPr>
            <a:spLocks noGrp="1"/>
          </p:cNvSpPr>
          <p:nvPr>
            <p:ph sz="half" idx="2"/>
          </p:nvPr>
        </p:nvSpPr>
        <p:spPr>
          <a:xfrm>
            <a:off x="4984124" y="1300766"/>
            <a:ext cx="3966693" cy="5293217"/>
          </a:xfrm>
        </p:spPr>
        <p:txBody>
          <a:bodyPr>
            <a:normAutofit fontScale="92500"/>
          </a:bodyPr>
          <a:lstStyle/>
          <a:p>
            <a:pPr algn="ctr">
              <a:spcBef>
                <a:spcPts val="0"/>
              </a:spcBef>
              <a:buNone/>
            </a:pPr>
            <a:r>
              <a:rPr lang="uk-UA" sz="2800" dirty="0" smtClean="0">
                <a:solidFill>
                  <a:srgbClr val="002060"/>
                </a:solidFill>
              </a:rPr>
              <a:t>2</a:t>
            </a:r>
            <a:r>
              <a:rPr lang="uk-UA" sz="2800" dirty="0" smtClean="0">
                <a:solidFill>
                  <a:srgbClr val="002060"/>
                </a:solidFill>
              </a:rPr>
              <a:t> </a:t>
            </a:r>
            <a:r>
              <a:rPr lang="uk-UA" sz="2800" dirty="0">
                <a:solidFill>
                  <a:srgbClr val="002060"/>
                </a:solidFill>
              </a:rPr>
              <a:t>підсистеми вправ:</a:t>
            </a:r>
          </a:p>
          <a:p>
            <a:pPr marL="114300" indent="0" algn="just">
              <a:spcBef>
                <a:spcPts val="0"/>
              </a:spcBef>
              <a:buNone/>
            </a:pPr>
            <a:r>
              <a:rPr lang="uk-UA" sz="2400" dirty="0">
                <a:solidFill>
                  <a:srgbClr val="C00000"/>
                </a:solidFill>
              </a:rPr>
              <a:t>1</a:t>
            </a:r>
            <a:r>
              <a:rPr lang="uk-UA" sz="2400" dirty="0"/>
              <a:t> </a:t>
            </a:r>
            <a:r>
              <a:rPr lang="uk-UA" sz="2400" dirty="0">
                <a:solidFill>
                  <a:schemeClr val="accent2">
                    <a:lumMod val="50000"/>
                  </a:schemeClr>
                </a:solidFill>
              </a:rPr>
              <a:t>– для </a:t>
            </a:r>
            <a:r>
              <a:rPr lang="uk-UA" sz="2400" b="1" dirty="0">
                <a:solidFill>
                  <a:srgbClr val="002060"/>
                </a:solidFill>
              </a:rPr>
              <a:t>формування</a:t>
            </a:r>
            <a:r>
              <a:rPr lang="uk-UA" sz="2400" dirty="0">
                <a:solidFill>
                  <a:srgbClr val="002060"/>
                </a:solidFill>
              </a:rPr>
              <a:t> </a:t>
            </a:r>
            <a:r>
              <a:rPr lang="uk-UA" sz="2400" b="1" dirty="0">
                <a:solidFill>
                  <a:srgbClr val="002060"/>
                </a:solidFill>
              </a:rPr>
              <a:t>мовленнєвих навичок </a:t>
            </a:r>
            <a:r>
              <a:rPr lang="uk-UA" sz="2400" dirty="0">
                <a:solidFill>
                  <a:srgbClr val="002060"/>
                </a:solidFill>
              </a:rPr>
              <a:t> </a:t>
            </a:r>
            <a:r>
              <a:rPr lang="uk-UA" sz="2400" dirty="0">
                <a:solidFill>
                  <a:schemeClr val="accent2">
                    <a:lumMod val="50000"/>
                  </a:schemeClr>
                </a:solidFill>
              </a:rPr>
              <a:t>аудіювання (І гр. – вправи для формування слухових навичок </a:t>
            </a:r>
            <a:r>
              <a:rPr lang="uk-UA" sz="2400" dirty="0" smtClean="0">
                <a:solidFill>
                  <a:schemeClr val="accent2">
                    <a:lumMod val="50000"/>
                  </a:schemeClr>
                </a:solidFill>
              </a:rPr>
              <a:t>А; </a:t>
            </a:r>
            <a:r>
              <a:rPr lang="uk-UA" sz="2400" dirty="0">
                <a:solidFill>
                  <a:schemeClr val="accent2">
                    <a:lumMod val="50000"/>
                  </a:schemeClr>
                </a:solidFill>
              </a:rPr>
              <a:t>ІІ гр. – вправи для формування лексичних навичок </a:t>
            </a:r>
            <a:r>
              <a:rPr lang="uk-UA" sz="2400" dirty="0" smtClean="0">
                <a:solidFill>
                  <a:schemeClr val="accent2">
                    <a:lumMod val="50000"/>
                  </a:schemeClr>
                </a:solidFill>
              </a:rPr>
              <a:t>А; </a:t>
            </a:r>
            <a:r>
              <a:rPr lang="uk-UA" sz="2400" dirty="0">
                <a:solidFill>
                  <a:schemeClr val="accent2">
                    <a:lumMod val="50000"/>
                  </a:schemeClr>
                </a:solidFill>
              </a:rPr>
              <a:t>ІІІ гр. – вправи для формування граматичних навичок </a:t>
            </a:r>
            <a:r>
              <a:rPr lang="uk-UA" sz="2400" dirty="0" smtClean="0">
                <a:solidFill>
                  <a:schemeClr val="accent2">
                    <a:lumMod val="50000"/>
                  </a:schemeClr>
                </a:solidFill>
              </a:rPr>
              <a:t> А)</a:t>
            </a:r>
            <a:endParaRPr lang="uk-UA" sz="2400" dirty="0">
              <a:solidFill>
                <a:schemeClr val="accent2">
                  <a:lumMod val="50000"/>
                </a:schemeClr>
              </a:solidFill>
            </a:endParaRPr>
          </a:p>
          <a:p>
            <a:pPr marL="114300" indent="0" algn="just">
              <a:spcBef>
                <a:spcPts val="0"/>
              </a:spcBef>
              <a:buNone/>
            </a:pPr>
            <a:r>
              <a:rPr lang="uk-UA" sz="2400" dirty="0">
                <a:solidFill>
                  <a:srgbClr val="C00000"/>
                </a:solidFill>
              </a:rPr>
              <a:t>2</a:t>
            </a:r>
            <a:r>
              <a:rPr lang="uk-UA" sz="2400" dirty="0"/>
              <a:t> </a:t>
            </a:r>
            <a:r>
              <a:rPr lang="uk-UA" sz="2400" dirty="0">
                <a:solidFill>
                  <a:schemeClr val="accent2">
                    <a:lumMod val="50000"/>
                  </a:schemeClr>
                </a:solidFill>
              </a:rPr>
              <a:t>– для </a:t>
            </a:r>
            <a:r>
              <a:rPr lang="uk-UA" sz="2400" b="1" dirty="0">
                <a:solidFill>
                  <a:srgbClr val="002060"/>
                </a:solidFill>
              </a:rPr>
              <a:t>розвитку мовленнєвих умінь</a:t>
            </a:r>
            <a:r>
              <a:rPr lang="uk-UA" sz="2400" dirty="0">
                <a:solidFill>
                  <a:srgbClr val="002060"/>
                </a:solidFill>
              </a:rPr>
              <a:t> </a:t>
            </a:r>
            <a:r>
              <a:rPr lang="uk-UA" sz="2400" dirty="0">
                <a:solidFill>
                  <a:schemeClr val="accent2">
                    <a:lumMod val="50000"/>
                  </a:schemeClr>
                </a:solidFill>
              </a:rPr>
              <a:t>аудіювання (І гр. – вправи, що готують до </a:t>
            </a:r>
            <a:r>
              <a:rPr lang="uk-UA" sz="2400" dirty="0" smtClean="0">
                <a:solidFill>
                  <a:schemeClr val="accent2">
                    <a:lumMod val="50000"/>
                  </a:schemeClr>
                </a:solidFill>
              </a:rPr>
              <a:t>А </a:t>
            </a:r>
            <a:r>
              <a:rPr lang="uk-UA" sz="2400" dirty="0">
                <a:solidFill>
                  <a:schemeClr val="accent2">
                    <a:lumMod val="50000"/>
                  </a:schemeClr>
                </a:solidFill>
              </a:rPr>
              <a:t>текстів; ІІ гр. – вправи для розвитку вмінь </a:t>
            </a:r>
            <a:r>
              <a:rPr lang="uk-UA" sz="2400" dirty="0" smtClean="0">
                <a:solidFill>
                  <a:schemeClr val="accent2">
                    <a:lumMod val="50000"/>
                  </a:schemeClr>
                </a:solidFill>
              </a:rPr>
              <a:t>А)</a:t>
            </a:r>
            <a:endParaRPr lang="uk-UA" sz="2400" dirty="0">
              <a:solidFill>
                <a:schemeClr val="accent2">
                  <a:lumMod val="50000"/>
                </a:schemeClr>
              </a:solidFill>
            </a:endParaRPr>
          </a:p>
          <a:p>
            <a:pPr marL="114300" indent="0">
              <a:spcBef>
                <a:spcPts val="0"/>
              </a:spcBef>
              <a:buNone/>
            </a:pPr>
            <a:r>
              <a:rPr lang="uk-UA" sz="2400" dirty="0">
                <a:solidFill>
                  <a:srgbClr val="C00000"/>
                </a:solidFill>
              </a:rPr>
              <a:t>1</a:t>
            </a:r>
            <a:r>
              <a:rPr lang="uk-UA" sz="2400" dirty="0"/>
              <a:t> </a:t>
            </a:r>
            <a:r>
              <a:rPr lang="uk-UA" sz="2400" dirty="0">
                <a:solidFill>
                  <a:schemeClr val="accent2">
                    <a:lumMod val="50000"/>
                  </a:schemeClr>
                </a:solidFill>
              </a:rPr>
              <a:t>+</a:t>
            </a:r>
            <a:r>
              <a:rPr lang="uk-UA" sz="2400" dirty="0"/>
              <a:t> </a:t>
            </a:r>
            <a:r>
              <a:rPr lang="uk-UA" sz="2400" dirty="0">
                <a:solidFill>
                  <a:srgbClr val="C00000"/>
                </a:solidFill>
              </a:rPr>
              <a:t>2</a:t>
            </a:r>
            <a:r>
              <a:rPr lang="uk-UA" sz="2400" dirty="0"/>
              <a:t> </a:t>
            </a:r>
            <a:r>
              <a:rPr lang="uk-UA" sz="2400" dirty="0">
                <a:solidFill>
                  <a:schemeClr val="accent2">
                    <a:lumMod val="50000"/>
                  </a:schemeClr>
                </a:solidFill>
              </a:rPr>
              <a:t>=</a:t>
            </a:r>
            <a:r>
              <a:rPr lang="uk-UA" sz="2400" dirty="0"/>
              <a:t> </a:t>
            </a:r>
            <a:r>
              <a:rPr lang="uk-UA" sz="2400" dirty="0">
                <a:solidFill>
                  <a:schemeClr val="accent2">
                    <a:lumMod val="50000"/>
                  </a:schemeClr>
                </a:solidFill>
              </a:rPr>
              <a:t>вправи для </a:t>
            </a:r>
            <a:r>
              <a:rPr lang="uk-UA" sz="2400" b="1" dirty="0">
                <a:solidFill>
                  <a:srgbClr val="002060"/>
                </a:solidFill>
              </a:rPr>
              <a:t>розвитку мовленнєвих механізмів</a:t>
            </a:r>
            <a:r>
              <a:rPr lang="uk-UA" sz="2400" dirty="0">
                <a:solidFill>
                  <a:srgbClr val="002060"/>
                </a:solidFill>
              </a:rPr>
              <a:t> </a:t>
            </a:r>
            <a:r>
              <a:rPr lang="uk-UA" sz="2400" dirty="0" smtClean="0">
                <a:solidFill>
                  <a:srgbClr val="642D09"/>
                </a:solidFill>
              </a:rPr>
              <a:t>А</a:t>
            </a:r>
            <a:r>
              <a:rPr lang="uk-UA" sz="2400" dirty="0" smtClean="0">
                <a:solidFill>
                  <a:schemeClr val="accent2">
                    <a:lumMod val="50000"/>
                  </a:schemeClr>
                </a:solidFill>
              </a:rPr>
              <a:t> </a:t>
            </a:r>
            <a:endParaRPr lang="uk-UA" sz="2400" dirty="0">
              <a:solidFill>
                <a:schemeClr val="accent2">
                  <a:lumMod val="50000"/>
                </a:schemeClr>
              </a:solidFill>
            </a:endParaRPr>
          </a:p>
          <a:p>
            <a:endParaRPr lang="uk-UA"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88642" y="1648496"/>
            <a:ext cx="3966693" cy="4868213"/>
          </a:xfrm>
        </p:spPr>
      </p:pic>
    </p:spTree>
    <p:extLst>
      <p:ext uri="{BB962C8B-B14F-4D97-AF65-F5344CB8AC3E}">
        <p14:creationId xmlns:p14="http://schemas.microsoft.com/office/powerpoint/2010/main" xmlns="" val="42907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373" y="470634"/>
            <a:ext cx="7886700" cy="818905"/>
          </a:xfrm>
        </p:spPr>
        <p:txBody>
          <a:bodyPr/>
          <a:lstStyle/>
          <a:p>
            <a:pPr algn="ctr"/>
            <a:r>
              <a:rPr lang="es-ES" b="1" dirty="0" smtClean="0">
                <a:solidFill>
                  <a:srgbClr val="002060"/>
                </a:solidFill>
              </a:rPr>
              <a:t>APLICACIÓN DEL ENFOQUE (I)</a:t>
            </a:r>
            <a:endParaRPr lang="uk-UA" b="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400830393"/>
              </p:ext>
            </p:extLst>
          </p:nvPr>
        </p:nvGraphicFramePr>
        <p:xfrm>
          <a:off x="886557" y="1828800"/>
          <a:ext cx="7886700" cy="4304206"/>
        </p:xfrm>
        <a:graphic>
          <a:graphicData uri="http://schemas.openxmlformats.org/drawingml/2006/table">
            <a:tbl>
              <a:tblPr firstRow="1" bandRow="1">
                <a:tableStyleId>{5940675A-B579-460E-94D1-54222C63F5DA}</a:tableStyleId>
              </a:tblPr>
              <a:tblGrid>
                <a:gridCol w="1669074"/>
                <a:gridCol w="2778369"/>
                <a:gridCol w="3439257"/>
              </a:tblGrid>
              <a:tr h="409433">
                <a:tc>
                  <a:txBody>
                    <a:bodyPr/>
                    <a:lstStyle/>
                    <a:p>
                      <a:pPr algn="ctr"/>
                      <a:r>
                        <a:rPr lang="es-ES" sz="2000" dirty="0" smtClean="0">
                          <a:solidFill>
                            <a:srgbClr val="0070C0"/>
                          </a:solidFill>
                        </a:rPr>
                        <a:t>Etapa</a:t>
                      </a:r>
                      <a:endParaRPr lang="uk-UA" sz="2000" dirty="0">
                        <a:solidFill>
                          <a:srgbClr val="0070C0"/>
                        </a:solidFill>
                      </a:endParaRPr>
                    </a:p>
                  </a:txBody>
                  <a:tcPr>
                    <a:solidFill>
                      <a:schemeClr val="accent4">
                        <a:lumMod val="20000"/>
                        <a:lumOff val="80000"/>
                      </a:schemeClr>
                    </a:solidFill>
                  </a:tcPr>
                </a:tc>
                <a:tc>
                  <a:txBody>
                    <a:bodyPr/>
                    <a:lstStyle/>
                    <a:p>
                      <a:pPr algn="ctr"/>
                      <a:r>
                        <a:rPr lang="es-ES" sz="2000" dirty="0" smtClean="0">
                          <a:solidFill>
                            <a:srgbClr val="0070C0"/>
                          </a:solidFill>
                        </a:rPr>
                        <a:t>Procedimiento</a:t>
                      </a:r>
                      <a:endParaRPr lang="uk-UA" sz="2000" dirty="0">
                        <a:solidFill>
                          <a:srgbClr val="0070C0"/>
                        </a:solidFill>
                      </a:endParaRPr>
                    </a:p>
                  </a:txBody>
                  <a:tcPr>
                    <a:solidFill>
                      <a:schemeClr val="accent4">
                        <a:lumMod val="20000"/>
                        <a:lumOff val="80000"/>
                      </a:schemeClr>
                    </a:solidFill>
                  </a:tcPr>
                </a:tc>
                <a:tc>
                  <a:txBody>
                    <a:bodyPr/>
                    <a:lstStyle/>
                    <a:p>
                      <a:pPr algn="ctr"/>
                      <a:r>
                        <a:rPr lang="es-ES" sz="2000" dirty="0" smtClean="0">
                          <a:solidFill>
                            <a:srgbClr val="0070C0"/>
                          </a:solidFill>
                        </a:rPr>
                        <a:t>Actividad</a:t>
                      </a:r>
                      <a:endParaRPr lang="uk-UA" sz="2000" dirty="0">
                        <a:solidFill>
                          <a:srgbClr val="0070C0"/>
                        </a:solidFill>
                      </a:endParaRPr>
                    </a:p>
                  </a:txBody>
                  <a:tcPr>
                    <a:solidFill>
                      <a:schemeClr val="accent4">
                        <a:lumMod val="20000"/>
                        <a:lumOff val="80000"/>
                      </a:schemeClr>
                    </a:solidFill>
                  </a:tcPr>
                </a:tc>
              </a:tr>
              <a:tr h="992087">
                <a:tc rowSpan="4">
                  <a:txBody>
                    <a:bodyPr/>
                    <a:lstStyle/>
                    <a:p>
                      <a:pPr algn="ctr"/>
                      <a:r>
                        <a:rPr lang="es-ES" sz="2000" dirty="0" smtClean="0">
                          <a:solidFill>
                            <a:schemeClr val="accent4">
                              <a:lumMod val="50000"/>
                            </a:schemeClr>
                          </a:solidFill>
                        </a:rPr>
                        <a:t>Antes del visionado</a:t>
                      </a:r>
                      <a:endParaRPr lang="uk-UA" sz="2000" dirty="0">
                        <a:solidFill>
                          <a:schemeClr val="accent4">
                            <a:lumMod val="50000"/>
                          </a:schemeClr>
                        </a:solidFill>
                      </a:endParaRPr>
                    </a:p>
                  </a:txBody>
                  <a:tcPr anchor="ctr"/>
                </a:tc>
                <a:tc>
                  <a:txBody>
                    <a:bodyPr/>
                    <a:lstStyle/>
                    <a:p>
                      <a:pPr algn="ctr"/>
                      <a:r>
                        <a:rPr lang="es-ES" sz="1900" dirty="0" smtClean="0">
                          <a:solidFill>
                            <a:schemeClr val="accent4">
                              <a:lumMod val="50000"/>
                            </a:schemeClr>
                          </a:solidFill>
                        </a:rPr>
                        <a:t>discutir las cuestiones conexas</a:t>
                      </a:r>
                      <a:r>
                        <a:rPr lang="es-ES" sz="1900" baseline="0" dirty="0" smtClean="0">
                          <a:solidFill>
                            <a:schemeClr val="accent4">
                              <a:lumMod val="50000"/>
                            </a:schemeClr>
                          </a:solidFill>
                        </a:rPr>
                        <a:t> con el tema del vídeofragmento</a:t>
                      </a:r>
                      <a:r>
                        <a:rPr lang="es-ES" sz="1900" dirty="0" smtClean="0">
                          <a:solidFill>
                            <a:schemeClr val="accent4">
                              <a:lumMod val="50000"/>
                            </a:schemeClr>
                          </a:solidFill>
                        </a:rPr>
                        <a:t> </a:t>
                      </a:r>
                      <a:endParaRPr lang="uk-UA" sz="1900" dirty="0">
                        <a:solidFill>
                          <a:schemeClr val="accent4">
                            <a:lumMod val="50000"/>
                          </a:schemeClr>
                        </a:solidFill>
                      </a:endParaRPr>
                    </a:p>
                  </a:txBody>
                  <a:tcPr/>
                </a:tc>
                <a:tc>
                  <a:txBody>
                    <a:bodyPr/>
                    <a:lstStyle/>
                    <a:p>
                      <a:pPr marL="0" indent="0" algn="ctr">
                        <a:buFont typeface="Arial" pitchFamily="34" charset="0"/>
                        <a:buNone/>
                      </a:pPr>
                      <a:r>
                        <a:rPr lang="es-ES" sz="1900" dirty="0" smtClean="0">
                          <a:solidFill>
                            <a:schemeClr val="accent4">
                              <a:lumMod val="50000"/>
                            </a:schemeClr>
                          </a:solidFill>
                        </a:rPr>
                        <a:t>- preguntas-respuestas</a:t>
                      </a:r>
                    </a:p>
                    <a:p>
                      <a:pPr algn="ctr"/>
                      <a:r>
                        <a:rPr lang="es-ES" sz="1900" dirty="0" smtClean="0">
                          <a:solidFill>
                            <a:schemeClr val="accent4">
                              <a:lumMod val="50000"/>
                            </a:schemeClr>
                          </a:solidFill>
                        </a:rPr>
                        <a:t>- réplicas-comentarios</a:t>
                      </a:r>
                      <a:endParaRPr lang="uk-UA" sz="1900" dirty="0">
                        <a:solidFill>
                          <a:schemeClr val="accent4">
                            <a:lumMod val="50000"/>
                          </a:schemeClr>
                        </a:solidFill>
                      </a:endParaRPr>
                    </a:p>
                  </a:txBody>
                  <a:tcPr/>
                </a:tc>
              </a:tr>
              <a:tr h="1201003">
                <a:tc vMerge="1">
                  <a:txBody>
                    <a:bodyPr/>
                    <a:lstStyle/>
                    <a:p>
                      <a:pPr algn="ctr"/>
                      <a:endParaRPr lang="uk-UA" sz="2000">
                        <a:solidFill>
                          <a:schemeClr val="accent4">
                            <a:lumMod val="50000"/>
                          </a:schemeClr>
                        </a:solidFill>
                      </a:endParaRPr>
                    </a:p>
                  </a:txBody>
                  <a:tcPr/>
                </a:tc>
                <a:tc>
                  <a:txBody>
                    <a:bodyPr/>
                    <a:lstStyle/>
                    <a:p>
                      <a:pPr algn="ctr"/>
                      <a:r>
                        <a:rPr lang="es-ES" sz="1900" dirty="0" smtClean="0">
                          <a:solidFill>
                            <a:schemeClr val="accent4">
                              <a:lumMod val="50000"/>
                            </a:schemeClr>
                          </a:solidFill>
                        </a:rPr>
                        <a:t>quitar</a:t>
                      </a:r>
                      <a:r>
                        <a:rPr lang="es-ES" sz="1900" baseline="0" dirty="0" smtClean="0">
                          <a:solidFill>
                            <a:schemeClr val="accent4">
                              <a:lumMod val="50000"/>
                            </a:schemeClr>
                          </a:solidFill>
                        </a:rPr>
                        <a:t> las dificultades léxicas</a:t>
                      </a:r>
                      <a:endParaRPr lang="uk-UA" sz="1900" dirty="0">
                        <a:solidFill>
                          <a:schemeClr val="accent4">
                            <a:lumMod val="50000"/>
                          </a:schemeClr>
                        </a:solidFill>
                      </a:endParaRPr>
                    </a:p>
                  </a:txBody>
                  <a:tcPr/>
                </a:tc>
                <a:tc>
                  <a:txBody>
                    <a:bodyPr/>
                    <a:lstStyle/>
                    <a:p>
                      <a:pPr marL="342900" indent="-342900" algn="just">
                        <a:buFontTx/>
                        <a:buChar char="-"/>
                      </a:pPr>
                      <a:r>
                        <a:rPr lang="es-ES" sz="1900" dirty="0" smtClean="0">
                          <a:solidFill>
                            <a:schemeClr val="accent4">
                              <a:lumMod val="50000"/>
                            </a:schemeClr>
                          </a:solidFill>
                        </a:rPr>
                        <a:t>introducción de las unidades léxicas en una cadena sinonímica</a:t>
                      </a:r>
                    </a:p>
                    <a:p>
                      <a:pPr marL="342900" indent="-342900" algn="just">
                        <a:buFontTx/>
                        <a:buChar char="-"/>
                      </a:pPr>
                      <a:r>
                        <a:rPr lang="es-ES" sz="1900" dirty="0" smtClean="0">
                          <a:solidFill>
                            <a:schemeClr val="accent4">
                              <a:lumMod val="50000"/>
                            </a:schemeClr>
                          </a:solidFill>
                        </a:rPr>
                        <a:t>llenar los blancos </a:t>
                      </a:r>
                    </a:p>
                  </a:txBody>
                  <a:tcPr/>
                </a:tc>
              </a:tr>
              <a:tr h="618699">
                <a:tc vMerge="1">
                  <a:txBody>
                    <a:bodyPr/>
                    <a:lstStyle/>
                    <a:p>
                      <a:pPr algn="ctr"/>
                      <a:endParaRPr lang="uk-UA" sz="2000">
                        <a:solidFill>
                          <a:schemeClr val="accent4">
                            <a:lumMod val="50000"/>
                          </a:schemeClr>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1900" dirty="0" smtClean="0">
                          <a:solidFill>
                            <a:schemeClr val="accent4">
                              <a:lumMod val="50000"/>
                            </a:schemeClr>
                          </a:solidFill>
                        </a:rPr>
                        <a:t>quitar</a:t>
                      </a:r>
                      <a:r>
                        <a:rPr lang="es-ES" sz="1900" baseline="0" dirty="0" smtClean="0">
                          <a:solidFill>
                            <a:schemeClr val="accent4">
                              <a:lumMod val="50000"/>
                            </a:schemeClr>
                          </a:solidFill>
                        </a:rPr>
                        <a:t> las dificultades gramaticales</a:t>
                      </a:r>
                      <a:endParaRPr lang="uk-UA" sz="1900" dirty="0" smtClean="0">
                        <a:solidFill>
                          <a:schemeClr val="accent4">
                            <a:lumMod val="50000"/>
                          </a:schemeClr>
                        </a:solidFill>
                      </a:endParaRPr>
                    </a:p>
                  </a:txBody>
                  <a:tcPr/>
                </a:tc>
                <a:tc>
                  <a:txBody>
                    <a:bodyPr/>
                    <a:lstStyle/>
                    <a:p>
                      <a:pPr marL="0" indent="0" algn="just">
                        <a:buFontTx/>
                        <a:buNone/>
                      </a:pPr>
                      <a:r>
                        <a:rPr lang="es-ES" sz="1900" dirty="0" smtClean="0">
                          <a:solidFill>
                            <a:schemeClr val="accent4">
                              <a:lumMod val="50000"/>
                            </a:schemeClr>
                          </a:solidFill>
                        </a:rPr>
                        <a:t>-     preguntas-respuestas</a:t>
                      </a:r>
                    </a:p>
                    <a:p>
                      <a:pPr marL="342900" indent="-342900" algn="just">
                        <a:buFontTx/>
                        <a:buChar char="-"/>
                      </a:pPr>
                      <a:r>
                        <a:rPr lang="es-ES" sz="1900" dirty="0" smtClean="0">
                          <a:solidFill>
                            <a:schemeClr val="accent4">
                              <a:lumMod val="50000"/>
                            </a:schemeClr>
                          </a:solidFill>
                        </a:rPr>
                        <a:t>determinar el tipo</a:t>
                      </a:r>
                      <a:r>
                        <a:rPr lang="es-ES" sz="1900" baseline="0" dirty="0" smtClean="0">
                          <a:solidFill>
                            <a:schemeClr val="accent4">
                              <a:lumMod val="50000"/>
                            </a:schemeClr>
                          </a:solidFill>
                        </a:rPr>
                        <a:t> de la O.S. y llenar los blancos</a:t>
                      </a:r>
                      <a:r>
                        <a:rPr lang="es-ES" sz="1900" dirty="0" smtClean="0">
                          <a:solidFill>
                            <a:schemeClr val="accent4">
                              <a:lumMod val="50000"/>
                            </a:schemeClr>
                          </a:solidFill>
                        </a:rPr>
                        <a:t> </a:t>
                      </a:r>
                    </a:p>
                  </a:txBody>
                  <a:tcPr/>
                </a:tc>
              </a:tr>
              <a:tr h="692886">
                <a:tc vMerge="1">
                  <a:txBody>
                    <a:bodyPr/>
                    <a:lstStyle/>
                    <a:p>
                      <a:pPr algn="ctr"/>
                      <a:endParaRPr lang="uk-UA" sz="2000" dirty="0">
                        <a:solidFill>
                          <a:schemeClr val="accent4">
                            <a:lumMod val="50000"/>
                          </a:schemeClr>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1900" dirty="0" smtClean="0">
                          <a:solidFill>
                            <a:schemeClr val="accent4">
                              <a:lumMod val="50000"/>
                            </a:schemeClr>
                          </a:solidFill>
                        </a:rPr>
                        <a:t>quitar</a:t>
                      </a:r>
                      <a:r>
                        <a:rPr lang="es-ES" sz="1900" baseline="0" dirty="0" smtClean="0">
                          <a:solidFill>
                            <a:schemeClr val="accent4">
                              <a:lumMod val="50000"/>
                            </a:schemeClr>
                          </a:solidFill>
                        </a:rPr>
                        <a:t> las dificultades linguosocioculturales</a:t>
                      </a:r>
                      <a:endParaRPr lang="uk-UA" sz="1900" dirty="0" smtClean="0">
                        <a:solidFill>
                          <a:schemeClr val="accent4">
                            <a:lumMod val="50000"/>
                          </a:schemeClr>
                        </a:solidFill>
                      </a:endParaRPr>
                    </a:p>
                  </a:txBody>
                  <a:tcPr/>
                </a:tc>
                <a:tc>
                  <a:txBody>
                    <a:bodyPr/>
                    <a:lstStyle/>
                    <a:p>
                      <a:pPr algn="ctr"/>
                      <a:r>
                        <a:rPr lang="es-ES" sz="1900" dirty="0" smtClean="0">
                          <a:solidFill>
                            <a:schemeClr val="accent4">
                              <a:lumMod val="50000"/>
                            </a:schemeClr>
                          </a:solidFill>
                        </a:rPr>
                        <a:t>reaccionar a las situaciones usando la frase nueva  </a:t>
                      </a:r>
                      <a:endParaRPr lang="uk-UA" sz="1900" dirty="0">
                        <a:solidFill>
                          <a:schemeClr val="accent4">
                            <a:lumMod val="50000"/>
                          </a:schemeClr>
                        </a:solidFill>
                      </a:endParaRPr>
                    </a:p>
                  </a:txBody>
                  <a:tcPr/>
                </a:tc>
              </a:tr>
            </a:tbl>
          </a:graphicData>
        </a:graphic>
      </p:graphicFrame>
    </p:spTree>
    <p:extLst>
      <p:ext uri="{BB962C8B-B14F-4D97-AF65-F5344CB8AC3E}">
        <p14:creationId xmlns:p14="http://schemas.microsoft.com/office/powerpoint/2010/main" xmlns="" val="3919932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6926" y="130665"/>
            <a:ext cx="8175381" cy="795459"/>
          </a:xfrm>
        </p:spPr>
        <p:txBody>
          <a:bodyPr>
            <a:normAutofit fontScale="90000"/>
          </a:bodyPr>
          <a:lstStyle/>
          <a:p>
            <a:pPr algn="ctr"/>
            <a:r>
              <a:rPr lang="es-ES" sz="2000" b="1" dirty="0">
                <a:solidFill>
                  <a:srgbClr val="002060"/>
                </a:solidFill>
              </a:rPr>
              <a:t>APLICACIÓN DEL ENFOQUE (</a:t>
            </a:r>
            <a:r>
              <a:rPr lang="es-ES" sz="2000" b="1" dirty="0" smtClean="0">
                <a:solidFill>
                  <a:srgbClr val="002060"/>
                </a:solidFill>
              </a:rPr>
              <a:t>I)</a:t>
            </a:r>
            <a:br>
              <a:rPr lang="es-ES" sz="2000" b="1" dirty="0" smtClean="0">
                <a:solidFill>
                  <a:srgbClr val="002060"/>
                </a:solidFill>
              </a:rPr>
            </a:br>
            <a:r>
              <a:rPr lang="es-ES" sz="2000" b="1" dirty="0" smtClean="0">
                <a:solidFill>
                  <a:srgbClr val="002060"/>
                </a:solidFill>
              </a:rPr>
              <a:t>	</a:t>
            </a:r>
            <a:r>
              <a:rPr lang="es-ES" sz="2000" b="1" dirty="0" smtClean="0">
                <a:solidFill>
                  <a:schemeClr val="accent4">
                    <a:lumMod val="50000"/>
                  </a:schemeClr>
                </a:solidFill>
              </a:rPr>
              <a:t>(discutir </a:t>
            </a:r>
            <a:r>
              <a:rPr lang="es-ES" sz="2000" b="1" dirty="0">
                <a:solidFill>
                  <a:schemeClr val="accent4">
                    <a:lumMod val="50000"/>
                  </a:schemeClr>
                </a:solidFill>
              </a:rPr>
              <a:t>las cuestiones conexas con el tema del </a:t>
            </a:r>
            <a:r>
              <a:rPr lang="es-ES" sz="2000" b="1" dirty="0" smtClean="0">
                <a:solidFill>
                  <a:schemeClr val="accent4">
                    <a:lumMod val="50000"/>
                  </a:schemeClr>
                </a:solidFill>
              </a:rPr>
              <a:t>vídeofragmento)</a:t>
            </a:r>
            <a:endParaRPr lang="uk-UA" sz="2000" b="1" dirty="0"/>
          </a:p>
        </p:txBody>
      </p:sp>
      <p:sp>
        <p:nvSpPr>
          <p:cNvPr id="3" name="Объект 2"/>
          <p:cNvSpPr>
            <a:spLocks noGrp="1"/>
          </p:cNvSpPr>
          <p:nvPr>
            <p:ph idx="1"/>
          </p:nvPr>
        </p:nvSpPr>
        <p:spPr>
          <a:xfrm>
            <a:off x="628650" y="1043353"/>
            <a:ext cx="8257442" cy="5133609"/>
          </a:xfrm>
        </p:spPr>
        <p:txBody>
          <a:bodyPr>
            <a:noAutofit/>
          </a:bodyPr>
          <a:lstStyle/>
          <a:p>
            <a:pPr algn="just"/>
            <a:r>
              <a:rPr lang="es-ES" sz="1500" b="1" dirty="0">
                <a:solidFill>
                  <a:srgbClr val="642D09"/>
                </a:solidFill>
              </a:rPr>
              <a:t>Profesor</a:t>
            </a:r>
            <a:r>
              <a:rPr lang="es-ES" sz="1500" dirty="0">
                <a:solidFill>
                  <a:srgbClr val="642D09"/>
                </a:solidFill>
              </a:rPr>
              <a:t>: ¡Hola a todos! En la clase de hoy empezamos a hablar sobre una actividad especializada que requiere destrezas, habilidades, conocimientos y formación específicos, los cuales se logran durante un período de educación y entrenamiento y al ejercerla, se tiene derecho a recibir una remuneración o salario. ¿Cómo pensáis, cuál es esta actividad?</a:t>
            </a:r>
            <a:endParaRPr lang="uk-UA" sz="1500" dirty="0">
              <a:solidFill>
                <a:srgbClr val="642D09"/>
              </a:solidFill>
            </a:endParaRPr>
          </a:p>
          <a:p>
            <a:pPr algn="just"/>
            <a:r>
              <a:rPr lang="es-ES" sz="1500" i="1" dirty="0">
                <a:solidFill>
                  <a:srgbClr val="642D09"/>
                </a:solidFill>
              </a:rPr>
              <a:t>Respuestas de los estudiantes</a:t>
            </a:r>
            <a:endParaRPr lang="uk-UA" sz="1500" dirty="0">
              <a:solidFill>
                <a:srgbClr val="642D09"/>
              </a:solidFill>
            </a:endParaRPr>
          </a:p>
          <a:p>
            <a:pPr algn="just"/>
            <a:r>
              <a:rPr lang="es-ES" sz="1500" b="1" dirty="0">
                <a:solidFill>
                  <a:srgbClr val="642D09"/>
                </a:solidFill>
              </a:rPr>
              <a:t>Profesor</a:t>
            </a:r>
            <a:r>
              <a:rPr lang="es-ES" sz="1500" dirty="0">
                <a:solidFill>
                  <a:srgbClr val="642D09"/>
                </a:solidFill>
              </a:rPr>
              <a:t>: ¿Para qué, en general, la gente estudia en diferentes centros docentes y para qué estudiáis vosotros? ¿Qué queréis obtener al graduaros de la Uni? (</a:t>
            </a:r>
            <a:r>
              <a:rPr lang="es-ES" sz="1500" i="1" dirty="0">
                <a:solidFill>
                  <a:srgbClr val="642D09"/>
                </a:solidFill>
              </a:rPr>
              <a:t>los estudiantes contestan</a:t>
            </a:r>
            <a:r>
              <a:rPr lang="es-ES" sz="1500" dirty="0">
                <a:solidFill>
                  <a:srgbClr val="642D09"/>
                </a:solidFill>
              </a:rPr>
              <a:t>)</a:t>
            </a:r>
            <a:endParaRPr lang="uk-UA" sz="1500" dirty="0">
              <a:solidFill>
                <a:srgbClr val="642D09"/>
              </a:solidFill>
            </a:endParaRPr>
          </a:p>
          <a:p>
            <a:pPr algn="just"/>
            <a:r>
              <a:rPr lang="es-ES" sz="1500" i="1" dirty="0">
                <a:solidFill>
                  <a:srgbClr val="642D09"/>
                </a:solidFill>
              </a:rPr>
              <a:t>Respuestas de los estudiantes</a:t>
            </a:r>
            <a:endParaRPr lang="uk-UA" sz="1500" dirty="0">
              <a:solidFill>
                <a:srgbClr val="642D09"/>
              </a:solidFill>
            </a:endParaRPr>
          </a:p>
          <a:p>
            <a:pPr algn="just"/>
            <a:r>
              <a:rPr lang="es-ES" sz="1500" b="1" dirty="0">
                <a:solidFill>
                  <a:srgbClr val="642D09"/>
                </a:solidFill>
              </a:rPr>
              <a:t>Profesor</a:t>
            </a:r>
            <a:r>
              <a:rPr lang="es-ES" sz="1500" dirty="0">
                <a:solidFill>
                  <a:srgbClr val="642D09"/>
                </a:solidFill>
              </a:rPr>
              <a:t>: Sí, tenéis razón – todas las “manipulaciones” educativas se orientan a que los que estudian obtengan una cierta profesión.</a:t>
            </a:r>
            <a:endParaRPr lang="uk-UA" sz="1500" dirty="0">
              <a:solidFill>
                <a:srgbClr val="642D09"/>
              </a:solidFill>
            </a:endParaRPr>
          </a:p>
          <a:p>
            <a:pPr algn="just"/>
            <a:r>
              <a:rPr lang="es-ES" sz="1500" b="1" dirty="0">
                <a:solidFill>
                  <a:srgbClr val="642D09"/>
                </a:solidFill>
              </a:rPr>
              <a:t>Profesor</a:t>
            </a:r>
            <a:r>
              <a:rPr lang="es-ES" sz="1500" dirty="0">
                <a:solidFill>
                  <a:srgbClr val="642D09"/>
                </a:solidFill>
              </a:rPr>
              <a:t>: Pues, ¿estáis listos para navegar por el mundo de las profesiones?, ¿revelar las ofertas y demandas del mundo moderno?, ¿conoceros con los rasgos principales de un especialista bueno y descubrir un verdadero profesional en vosotros mismos?</a:t>
            </a:r>
            <a:endParaRPr lang="uk-UA" sz="1500" dirty="0">
              <a:solidFill>
                <a:srgbClr val="642D09"/>
              </a:solidFill>
            </a:endParaRPr>
          </a:p>
          <a:p>
            <a:pPr algn="just"/>
            <a:r>
              <a:rPr lang="es-ES" sz="1500" i="1" dirty="0">
                <a:solidFill>
                  <a:srgbClr val="642D09"/>
                </a:solidFill>
              </a:rPr>
              <a:t>Respuestas de los estudiantes</a:t>
            </a:r>
            <a:endParaRPr lang="uk-UA" sz="1500" dirty="0">
              <a:solidFill>
                <a:srgbClr val="642D09"/>
              </a:solidFill>
            </a:endParaRPr>
          </a:p>
          <a:p>
            <a:pPr algn="just"/>
            <a:r>
              <a:rPr lang="es-ES" sz="1500" b="1" dirty="0">
                <a:solidFill>
                  <a:srgbClr val="642D09"/>
                </a:solidFill>
              </a:rPr>
              <a:t>Profesor</a:t>
            </a:r>
            <a:r>
              <a:rPr lang="es-ES" sz="1500" dirty="0">
                <a:solidFill>
                  <a:srgbClr val="642D09"/>
                </a:solidFill>
              </a:rPr>
              <a:t>: Entonces, en tal caso, ¡manos a la obra! Pero antes de proceder directamente a hablar sobre el mundo laboral, me gustaría preguntaros: ¿Se puede afirmar que la gente elige su futura profesión, guiándose por sus talentos? Y según vosotros creéis, ¿es necesario que a la hora de optar por tal o cual profesión cada uno tenga en cuenta sus talentos?</a:t>
            </a:r>
            <a:endParaRPr lang="uk-UA" sz="1500" dirty="0">
              <a:solidFill>
                <a:srgbClr val="642D09"/>
              </a:solidFill>
            </a:endParaRPr>
          </a:p>
          <a:p>
            <a:pPr algn="just"/>
            <a:r>
              <a:rPr lang="es-ES" sz="1500" i="1" dirty="0">
                <a:solidFill>
                  <a:srgbClr val="642D09"/>
                </a:solidFill>
              </a:rPr>
              <a:t>Respuestas de los estudiantes</a:t>
            </a:r>
            <a:endParaRPr lang="uk-UA" sz="1500" dirty="0">
              <a:solidFill>
                <a:srgbClr val="642D09"/>
              </a:solidFill>
            </a:endParaRPr>
          </a:p>
          <a:p>
            <a:pPr algn="just"/>
            <a:r>
              <a:rPr lang="es-ES" sz="1500" b="1" dirty="0">
                <a:solidFill>
                  <a:srgbClr val="642D09"/>
                </a:solidFill>
              </a:rPr>
              <a:t>Profesor</a:t>
            </a:r>
            <a:r>
              <a:rPr lang="es-ES" sz="1500" dirty="0">
                <a:solidFill>
                  <a:srgbClr val="642D09"/>
                </a:solidFill>
              </a:rPr>
              <a:t>: Como veo, hay ciertas discrepancias en la cuestión de los talentos... Pero ¿cómo pensáis qué es talento y cómo poniéndolo al servicio se puede hacer dinero?</a:t>
            </a:r>
            <a:endParaRPr lang="uk-UA" sz="1500" dirty="0">
              <a:solidFill>
                <a:srgbClr val="642D09"/>
              </a:solidFill>
            </a:endParaRPr>
          </a:p>
          <a:p>
            <a:pPr algn="just"/>
            <a:r>
              <a:rPr lang="es-ES" sz="1500" i="1" dirty="0">
                <a:solidFill>
                  <a:srgbClr val="642D09"/>
                </a:solidFill>
              </a:rPr>
              <a:t>Respuestas de los estudiantes</a:t>
            </a:r>
            <a:endParaRPr lang="uk-UA" sz="1500" dirty="0">
              <a:solidFill>
                <a:srgbClr val="642D09"/>
              </a:solidFill>
            </a:endParaRPr>
          </a:p>
        </p:txBody>
      </p:sp>
    </p:spTree>
    <p:extLst>
      <p:ext uri="{BB962C8B-B14F-4D97-AF65-F5344CB8AC3E}">
        <p14:creationId xmlns:p14="http://schemas.microsoft.com/office/powerpoint/2010/main" xmlns="" val="1386336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994751"/>
          </a:xfrm>
        </p:spPr>
        <p:txBody>
          <a:bodyPr>
            <a:noAutofit/>
          </a:bodyPr>
          <a:lstStyle/>
          <a:p>
            <a:pPr algn="ctr"/>
            <a:r>
              <a:rPr lang="es-ES" sz="2200" b="1" dirty="0" smtClean="0">
                <a:solidFill>
                  <a:srgbClr val="002060"/>
                </a:solidFill>
              </a:rPr>
              <a:t>	APLICACIÓN </a:t>
            </a:r>
            <a:r>
              <a:rPr lang="es-ES" sz="2200" b="1" dirty="0">
                <a:solidFill>
                  <a:srgbClr val="002060"/>
                </a:solidFill>
              </a:rPr>
              <a:t>DEL ENFOQUE (I)</a:t>
            </a:r>
            <a:br>
              <a:rPr lang="es-ES" sz="2200" b="1" dirty="0">
                <a:solidFill>
                  <a:srgbClr val="002060"/>
                </a:solidFill>
              </a:rPr>
            </a:br>
            <a:r>
              <a:rPr lang="es-ES" sz="2200" b="1" dirty="0">
                <a:solidFill>
                  <a:srgbClr val="002060"/>
                </a:solidFill>
              </a:rPr>
              <a:t>	</a:t>
            </a:r>
            <a:r>
              <a:rPr lang="es-ES" sz="2200" b="1" dirty="0" smtClean="0">
                <a:solidFill>
                  <a:schemeClr val="accent4">
                    <a:lumMod val="50000"/>
                  </a:schemeClr>
                </a:solidFill>
              </a:rPr>
              <a:t>(</a:t>
            </a:r>
            <a:r>
              <a:rPr lang="es-ES" sz="2200" b="1" dirty="0">
                <a:solidFill>
                  <a:schemeClr val="accent4">
                    <a:lumMod val="50000"/>
                  </a:schemeClr>
                </a:solidFill>
              </a:rPr>
              <a:t>quitar las dificultades </a:t>
            </a:r>
            <a:r>
              <a:rPr lang="es-ES" sz="2200" b="1" dirty="0" smtClean="0">
                <a:solidFill>
                  <a:schemeClr val="accent4">
                    <a:lumMod val="50000"/>
                  </a:schemeClr>
                </a:solidFill>
              </a:rPr>
              <a:t>léxicas)</a:t>
            </a:r>
            <a:endParaRPr lang="uk-UA" sz="2200" b="1" dirty="0"/>
          </a:p>
        </p:txBody>
      </p:sp>
      <p:sp>
        <p:nvSpPr>
          <p:cNvPr id="3" name="Объект 2"/>
          <p:cNvSpPr>
            <a:spLocks noGrp="1"/>
          </p:cNvSpPr>
          <p:nvPr>
            <p:ph idx="1"/>
          </p:nvPr>
        </p:nvSpPr>
        <p:spPr/>
        <p:txBody>
          <a:bodyPr>
            <a:normAutofit fontScale="92500"/>
          </a:bodyPr>
          <a:lstStyle/>
          <a:p>
            <a:pPr algn="just"/>
            <a:r>
              <a:rPr lang="es-ES" b="1" dirty="0">
                <a:solidFill>
                  <a:srgbClr val="642D09"/>
                </a:solidFill>
              </a:rPr>
              <a:t>Profesor</a:t>
            </a:r>
            <a:r>
              <a:rPr lang="es-ES" dirty="0">
                <a:solidFill>
                  <a:srgbClr val="642D09"/>
                </a:solidFill>
              </a:rPr>
              <a:t>: Muchas gracias por vuestras opiniones e ideas. Ahora os invito que veáis un vídeo en que los especialistas proponen algunos pasos para que uno se evolucione, descubra sus talentos y los ponga al servicio de los demás, es decir, lo monetice. En el discurso que vais a escuchar aparecerán unas cuantas expresiones que os puedan resultar desconocidas. Os las presento junto con sus sinónimos ya conocidos en el Anexo 1, ej. A. Por favor, leed cada línea sinonímica por turno </a:t>
            </a:r>
            <a:endParaRPr lang="uk-UA" dirty="0">
              <a:solidFill>
                <a:srgbClr val="642D09"/>
              </a:solidFill>
            </a:endParaRPr>
          </a:p>
          <a:p>
            <a:pPr algn="just"/>
            <a:r>
              <a:rPr lang="es-ES" i="1" dirty="0">
                <a:solidFill>
                  <a:srgbClr val="642D09"/>
                </a:solidFill>
              </a:rPr>
              <a:t>Los estudiantes leen por turno los grupos de los sinónimos; si surge una necesidad tratan de explicar el significado o, en caso extremo, traducen las palabras</a:t>
            </a:r>
            <a:r>
              <a:rPr lang="es-ES" dirty="0">
                <a:solidFill>
                  <a:srgbClr val="642D09"/>
                </a:solidFill>
              </a:rPr>
              <a:t>.</a:t>
            </a:r>
            <a:endParaRPr lang="uk-UA" dirty="0">
              <a:solidFill>
                <a:srgbClr val="642D09"/>
              </a:solidFill>
            </a:endParaRPr>
          </a:p>
          <a:p>
            <a:pPr algn="just"/>
            <a:r>
              <a:rPr lang="es-ES" b="1" dirty="0">
                <a:solidFill>
                  <a:srgbClr val="642D09"/>
                </a:solidFill>
              </a:rPr>
              <a:t>Profesor</a:t>
            </a:r>
            <a:r>
              <a:rPr lang="es-ES" dirty="0">
                <a:solidFill>
                  <a:srgbClr val="642D09"/>
                </a:solidFill>
              </a:rPr>
              <a:t>: Os habéis conocido con el significado de algunas palabras y expresiones nuevas. Vamos a ver cómo las entendéis y podéis utilizar en las frases. Haced, por favor, el ejercicio B, llenando los blancos con una de las palabras en cursiva del </a:t>
            </a:r>
            <a:r>
              <a:rPr lang="es-ES" dirty="0" smtClean="0">
                <a:solidFill>
                  <a:srgbClr val="642D09"/>
                </a:solidFill>
              </a:rPr>
              <a:t>ejercicio.</a:t>
            </a:r>
            <a:endParaRPr lang="uk-UA" dirty="0">
              <a:solidFill>
                <a:srgbClr val="642D09"/>
              </a:solidFill>
            </a:endParaRPr>
          </a:p>
          <a:p>
            <a:r>
              <a:rPr lang="es-ES" i="1" dirty="0">
                <a:solidFill>
                  <a:srgbClr val="642D09"/>
                </a:solidFill>
              </a:rPr>
              <a:t>Respuestas de los estudiantes</a:t>
            </a:r>
            <a:endParaRPr lang="uk-UA" dirty="0">
              <a:solidFill>
                <a:srgbClr val="642D09"/>
              </a:solidFill>
            </a:endParaRPr>
          </a:p>
          <a:p>
            <a:endParaRPr lang="uk-UA" dirty="0"/>
          </a:p>
        </p:txBody>
      </p:sp>
    </p:spTree>
    <p:extLst>
      <p:ext uri="{BB962C8B-B14F-4D97-AF65-F5344CB8AC3E}">
        <p14:creationId xmlns:p14="http://schemas.microsoft.com/office/powerpoint/2010/main" xmlns="" val="653954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28650" y="283066"/>
            <a:ext cx="7886700" cy="678227"/>
          </a:xfrm>
        </p:spPr>
        <p:txBody>
          <a:bodyPr>
            <a:normAutofit fontScale="90000"/>
          </a:bodyPr>
          <a:lstStyle/>
          <a:p>
            <a:pPr algn="ctr"/>
            <a:r>
              <a:rPr lang="es-ES" sz="2200" b="1" dirty="0" smtClean="0">
                <a:solidFill>
                  <a:srgbClr val="002060"/>
                </a:solidFill>
              </a:rPr>
              <a:t>	APLICACIÓN </a:t>
            </a:r>
            <a:r>
              <a:rPr lang="es-ES" sz="2200" b="1" dirty="0">
                <a:solidFill>
                  <a:srgbClr val="002060"/>
                </a:solidFill>
              </a:rPr>
              <a:t>DEL ENFOQUE (I)</a:t>
            </a:r>
            <a:br>
              <a:rPr lang="es-ES" sz="2200" b="1" dirty="0">
                <a:solidFill>
                  <a:srgbClr val="002060"/>
                </a:solidFill>
              </a:rPr>
            </a:br>
            <a:r>
              <a:rPr lang="es-ES" sz="2200" b="1" dirty="0">
                <a:solidFill>
                  <a:srgbClr val="002060"/>
                </a:solidFill>
              </a:rPr>
              <a:t>	</a:t>
            </a:r>
            <a:r>
              <a:rPr lang="es-ES" sz="2200" b="1" dirty="0">
                <a:solidFill>
                  <a:schemeClr val="accent4">
                    <a:lumMod val="50000"/>
                  </a:schemeClr>
                </a:solidFill>
              </a:rPr>
              <a:t>(quitar las dificultades </a:t>
            </a:r>
            <a:r>
              <a:rPr lang="es-ES" sz="2200" b="1" dirty="0" smtClean="0">
                <a:solidFill>
                  <a:schemeClr val="accent4">
                    <a:lumMod val="50000"/>
                  </a:schemeClr>
                </a:solidFill>
              </a:rPr>
              <a:t>léxicas)</a:t>
            </a:r>
            <a:endParaRPr lang="uk-UA" sz="2200" dirty="0"/>
          </a:p>
        </p:txBody>
      </p:sp>
      <p:sp>
        <p:nvSpPr>
          <p:cNvPr id="7" name="Объект 6"/>
          <p:cNvSpPr>
            <a:spLocks noGrp="1"/>
          </p:cNvSpPr>
          <p:nvPr>
            <p:ph idx="1"/>
          </p:nvPr>
        </p:nvSpPr>
        <p:spPr>
          <a:xfrm>
            <a:off x="808892" y="1066800"/>
            <a:ext cx="7999535" cy="5638800"/>
          </a:xfrm>
        </p:spPr>
        <p:txBody>
          <a:bodyPr>
            <a:normAutofit fontScale="47500" lnSpcReduction="20000"/>
          </a:bodyPr>
          <a:lstStyle/>
          <a:p>
            <a:pPr marL="0" indent="0" algn="ctr">
              <a:buNone/>
            </a:pPr>
            <a:r>
              <a:rPr lang="es-ES" sz="2900" b="1" dirty="0">
                <a:solidFill>
                  <a:schemeClr val="accent4">
                    <a:lumMod val="50000"/>
                  </a:schemeClr>
                </a:solidFill>
              </a:rPr>
              <a:t>ANEXO 1</a:t>
            </a:r>
            <a:endParaRPr lang="uk-UA" sz="2900" b="1" dirty="0">
              <a:solidFill>
                <a:schemeClr val="accent4">
                  <a:lumMod val="50000"/>
                </a:schemeClr>
              </a:solidFill>
            </a:endParaRPr>
          </a:p>
          <a:p>
            <a:pPr lvl="2"/>
            <a:r>
              <a:rPr lang="es-ES" sz="2500" b="1" dirty="0">
                <a:solidFill>
                  <a:schemeClr val="accent4">
                    <a:lumMod val="50000"/>
                  </a:schemeClr>
                </a:solidFill>
              </a:rPr>
              <a:t>Lee las líneas sinonímicas y trata de entender el significado de las palabras en cursiva:</a:t>
            </a:r>
            <a:endParaRPr lang="uk-UA" sz="2500" b="1" dirty="0">
              <a:solidFill>
                <a:schemeClr val="accent4">
                  <a:lumMod val="50000"/>
                </a:schemeClr>
              </a:solidFill>
            </a:endParaRPr>
          </a:p>
          <a:p>
            <a:pPr lvl="0"/>
            <a:r>
              <a:rPr lang="es-ES" i="1" dirty="0">
                <a:solidFill>
                  <a:schemeClr val="accent4">
                    <a:lumMod val="50000"/>
                  </a:schemeClr>
                </a:solidFill>
              </a:rPr>
              <a:t>el don</a:t>
            </a:r>
            <a:r>
              <a:rPr lang="es-ES" dirty="0">
                <a:solidFill>
                  <a:schemeClr val="accent4">
                    <a:lumMod val="50000"/>
                  </a:schemeClr>
                </a:solidFill>
              </a:rPr>
              <a:t> – el talento, el ingenio</a:t>
            </a:r>
            <a:endParaRPr lang="uk-UA" dirty="0">
              <a:solidFill>
                <a:schemeClr val="accent4">
                  <a:lumMod val="50000"/>
                </a:schemeClr>
              </a:solidFill>
            </a:endParaRPr>
          </a:p>
          <a:p>
            <a:pPr lvl="0"/>
            <a:r>
              <a:rPr lang="es-ES" i="1" dirty="0">
                <a:solidFill>
                  <a:schemeClr val="accent4">
                    <a:lumMod val="50000"/>
                  </a:schemeClr>
                </a:solidFill>
              </a:rPr>
              <a:t>el fruto</a:t>
            </a:r>
            <a:r>
              <a:rPr lang="es-ES" dirty="0">
                <a:solidFill>
                  <a:schemeClr val="accent4">
                    <a:lumMod val="50000"/>
                  </a:schemeClr>
                </a:solidFill>
              </a:rPr>
              <a:t> – el resultato, el producto</a:t>
            </a:r>
            <a:endParaRPr lang="uk-UA" dirty="0">
              <a:solidFill>
                <a:schemeClr val="accent4">
                  <a:lumMod val="50000"/>
                </a:schemeClr>
              </a:solidFill>
            </a:endParaRPr>
          </a:p>
          <a:p>
            <a:pPr lvl="0"/>
            <a:r>
              <a:rPr lang="es-ES" i="1" dirty="0">
                <a:solidFill>
                  <a:schemeClr val="accent4">
                    <a:lumMod val="50000"/>
                  </a:schemeClr>
                </a:solidFill>
              </a:rPr>
              <a:t>rotundo</a:t>
            </a:r>
            <a:r>
              <a:rPr lang="es-ES" dirty="0">
                <a:solidFill>
                  <a:schemeClr val="accent4">
                    <a:lumMod val="50000"/>
                  </a:schemeClr>
                </a:solidFill>
              </a:rPr>
              <a:t> – decisivo, decidido</a:t>
            </a:r>
            <a:endParaRPr lang="uk-UA" dirty="0">
              <a:solidFill>
                <a:schemeClr val="accent4">
                  <a:lumMod val="50000"/>
                </a:schemeClr>
              </a:solidFill>
            </a:endParaRPr>
          </a:p>
          <a:p>
            <a:pPr lvl="0"/>
            <a:r>
              <a:rPr lang="es-ES" i="1" dirty="0">
                <a:solidFill>
                  <a:schemeClr val="accent4">
                    <a:lumMod val="50000"/>
                  </a:schemeClr>
                </a:solidFill>
              </a:rPr>
              <a:t>estar astiado</a:t>
            </a:r>
            <a:r>
              <a:rPr lang="es-ES" dirty="0">
                <a:solidFill>
                  <a:schemeClr val="accent4">
                    <a:lumMod val="50000"/>
                  </a:schemeClr>
                </a:solidFill>
              </a:rPr>
              <a:t> – estar fatigado, estar agotado</a:t>
            </a:r>
            <a:endParaRPr lang="uk-UA" dirty="0">
              <a:solidFill>
                <a:schemeClr val="accent4">
                  <a:lumMod val="50000"/>
                </a:schemeClr>
              </a:solidFill>
            </a:endParaRPr>
          </a:p>
          <a:p>
            <a:pPr lvl="0"/>
            <a:r>
              <a:rPr lang="es-ES" i="1" dirty="0">
                <a:solidFill>
                  <a:schemeClr val="accent4">
                    <a:lumMod val="50000"/>
                  </a:schemeClr>
                </a:solidFill>
              </a:rPr>
              <a:t>estar apesadumbrado</a:t>
            </a:r>
            <a:r>
              <a:rPr lang="es-ES" dirty="0">
                <a:solidFill>
                  <a:schemeClr val="accent4">
                    <a:lumMod val="50000"/>
                  </a:schemeClr>
                </a:solidFill>
              </a:rPr>
              <a:t> – estar afligido, estar apenado</a:t>
            </a:r>
            <a:endParaRPr lang="uk-UA" dirty="0">
              <a:solidFill>
                <a:schemeClr val="accent4">
                  <a:lumMod val="50000"/>
                </a:schemeClr>
              </a:solidFill>
            </a:endParaRPr>
          </a:p>
          <a:p>
            <a:pPr lvl="0"/>
            <a:r>
              <a:rPr lang="es-ES" i="1" dirty="0">
                <a:solidFill>
                  <a:schemeClr val="accent4">
                    <a:lumMod val="50000"/>
                  </a:schemeClr>
                </a:solidFill>
              </a:rPr>
              <a:t>el día a día</a:t>
            </a:r>
            <a:r>
              <a:rPr lang="es-ES" dirty="0">
                <a:solidFill>
                  <a:schemeClr val="accent4">
                    <a:lumMod val="50000"/>
                  </a:schemeClr>
                </a:solidFill>
              </a:rPr>
              <a:t> – la vida cotidiana</a:t>
            </a:r>
            <a:endParaRPr lang="uk-UA" dirty="0">
              <a:solidFill>
                <a:schemeClr val="accent4">
                  <a:lumMod val="50000"/>
                </a:schemeClr>
              </a:solidFill>
            </a:endParaRPr>
          </a:p>
          <a:p>
            <a:pPr lvl="0"/>
            <a:r>
              <a:rPr lang="es-ES" i="1" dirty="0">
                <a:solidFill>
                  <a:schemeClr val="accent4">
                    <a:lumMod val="50000"/>
                  </a:schemeClr>
                </a:solidFill>
              </a:rPr>
              <a:t>inequívoco</a:t>
            </a:r>
            <a:r>
              <a:rPr lang="es-ES" dirty="0">
                <a:solidFill>
                  <a:schemeClr val="accent4">
                    <a:lumMod val="50000"/>
                  </a:schemeClr>
                </a:solidFill>
              </a:rPr>
              <a:t> – indudable, evidente</a:t>
            </a:r>
            <a:endParaRPr lang="uk-UA" dirty="0">
              <a:solidFill>
                <a:schemeClr val="accent4">
                  <a:lumMod val="50000"/>
                </a:schemeClr>
              </a:solidFill>
            </a:endParaRPr>
          </a:p>
          <a:p>
            <a:pPr lvl="0"/>
            <a:r>
              <a:rPr lang="es-ES" i="1" dirty="0">
                <a:solidFill>
                  <a:schemeClr val="accent4">
                    <a:lumMod val="50000"/>
                  </a:schemeClr>
                </a:solidFill>
              </a:rPr>
              <a:t>replantear</a:t>
            </a:r>
            <a:r>
              <a:rPr lang="es-ES" dirty="0">
                <a:solidFill>
                  <a:schemeClr val="accent4">
                    <a:lumMod val="50000"/>
                  </a:schemeClr>
                </a:solidFill>
              </a:rPr>
              <a:t> – reconsiderar, repensar</a:t>
            </a:r>
            <a:endParaRPr lang="uk-UA" dirty="0">
              <a:solidFill>
                <a:schemeClr val="accent4">
                  <a:lumMod val="50000"/>
                </a:schemeClr>
              </a:solidFill>
            </a:endParaRPr>
          </a:p>
          <a:p>
            <a:pPr lvl="0"/>
            <a:r>
              <a:rPr lang="es-ES" i="1" dirty="0">
                <a:solidFill>
                  <a:schemeClr val="accent4">
                    <a:lumMod val="50000"/>
                  </a:schemeClr>
                </a:solidFill>
              </a:rPr>
              <a:t>nulo</a:t>
            </a:r>
            <a:r>
              <a:rPr lang="es-ES" dirty="0">
                <a:solidFill>
                  <a:schemeClr val="accent4">
                    <a:lumMod val="50000"/>
                  </a:schemeClr>
                </a:solidFill>
              </a:rPr>
              <a:t> – inválido, carecido de validez</a:t>
            </a:r>
            <a:endParaRPr lang="uk-UA" dirty="0">
              <a:solidFill>
                <a:schemeClr val="accent4">
                  <a:lumMod val="50000"/>
                </a:schemeClr>
              </a:solidFill>
            </a:endParaRPr>
          </a:p>
          <a:p>
            <a:pPr lvl="0"/>
            <a:r>
              <a:rPr lang="es-ES" i="1" dirty="0">
                <a:solidFill>
                  <a:schemeClr val="accent4">
                    <a:lumMod val="50000"/>
                  </a:schemeClr>
                </a:solidFill>
              </a:rPr>
              <a:t>el hábito</a:t>
            </a:r>
            <a:r>
              <a:rPr lang="es-ES" dirty="0">
                <a:solidFill>
                  <a:schemeClr val="accent4">
                    <a:lumMod val="50000"/>
                  </a:schemeClr>
                </a:solidFill>
              </a:rPr>
              <a:t> – costumbre</a:t>
            </a:r>
            <a:endParaRPr lang="uk-UA" dirty="0">
              <a:solidFill>
                <a:schemeClr val="accent4">
                  <a:lumMod val="50000"/>
                </a:schemeClr>
              </a:solidFill>
            </a:endParaRPr>
          </a:p>
          <a:p>
            <a:pPr marL="0" indent="0">
              <a:buNone/>
            </a:pPr>
            <a:r>
              <a:rPr lang="es-ES" dirty="0">
                <a:solidFill>
                  <a:schemeClr val="accent4">
                    <a:lumMod val="50000"/>
                  </a:schemeClr>
                </a:solidFill>
              </a:rPr>
              <a:t> </a:t>
            </a:r>
            <a:endParaRPr lang="uk-UA" dirty="0">
              <a:solidFill>
                <a:schemeClr val="accent4">
                  <a:lumMod val="50000"/>
                </a:schemeClr>
              </a:solidFill>
            </a:endParaRPr>
          </a:p>
          <a:p>
            <a:pPr lvl="2"/>
            <a:r>
              <a:rPr lang="es-ES" sz="2500" b="1" dirty="0">
                <a:solidFill>
                  <a:schemeClr val="accent4">
                    <a:lumMod val="50000"/>
                  </a:schemeClr>
                </a:solidFill>
              </a:rPr>
              <a:t>Llena los blancos con una de las palabras en cursiva del ejercicio anterior:</a:t>
            </a:r>
            <a:endParaRPr lang="uk-UA" sz="2500"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A veces creo que es el .......... lo que de verdad es el trabajo duro.</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El médico afirmó que no tenía el .......... de mimar las supersticiones de sus pacientes.</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El próximo informe, estoy seguro y lo prometo, mostrará el .......... de esa colaboración.</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El compromiso de muchos países del Oriente Medio con la promoción de la mujer es .......... y constante.</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Estuvimos tan .......... de la preparación del proyecto que no pudimos llegar a su presentación.</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La comisión tenía muchas dudas de que el potencial financiero de la empresa fuera .......... por eso rechazó declararla en bancrotta.</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La educación es un .......... que sigue dando sus ventajas.</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Es hora de .......... los conceptos acerca del desarrollo y adaptar la cooperación a las nuevas necesidades.</a:t>
            </a:r>
            <a:endParaRPr lang="uk-UA" dirty="0">
              <a:solidFill>
                <a:schemeClr val="accent4">
                  <a:lumMod val="50000"/>
                </a:schemeClr>
              </a:solidFill>
            </a:endParaRPr>
          </a:p>
          <a:p>
            <a:pPr marL="457200" lvl="0" indent="-457200">
              <a:buFont typeface="+mj-lt"/>
              <a:buAutoNum type="arabicPeriod"/>
            </a:pPr>
            <a:r>
              <a:rPr lang="es-ES" dirty="0">
                <a:solidFill>
                  <a:schemeClr val="accent4">
                    <a:lumMod val="50000"/>
                  </a:schemeClr>
                </a:solidFill>
              </a:rPr>
              <a:t>Otro candidato, insistiendo en que no le habían informado sobre el cambio de hora de la entrevista, se mostró un .......... desacuerdo en que no le permitieran presentar su CV.</a:t>
            </a:r>
            <a:endParaRPr lang="uk-UA" dirty="0">
              <a:solidFill>
                <a:schemeClr val="accent4">
                  <a:lumMod val="50000"/>
                </a:schemeClr>
              </a:solidFill>
            </a:endParaRPr>
          </a:p>
          <a:p>
            <a:pPr marL="457200" indent="-457200">
              <a:buFont typeface="+mj-lt"/>
              <a:buAutoNum type="arabicPeriod"/>
            </a:pPr>
            <a:r>
              <a:rPr lang="es-ES" dirty="0">
                <a:solidFill>
                  <a:schemeClr val="accent4">
                    <a:lumMod val="50000"/>
                  </a:schemeClr>
                </a:solidFill>
              </a:rPr>
              <a:t>Estaban tan .......... de haber hecho novillos y de no haber aprendido el abecé de la programación en el colegio.</a:t>
            </a:r>
            <a:endParaRPr lang="uk-UA" dirty="0">
              <a:solidFill>
                <a:schemeClr val="accent4">
                  <a:lumMod val="50000"/>
                </a:schemeClr>
              </a:solidFill>
            </a:endParaRPr>
          </a:p>
        </p:txBody>
      </p:sp>
    </p:spTree>
    <p:extLst>
      <p:ext uri="{BB962C8B-B14F-4D97-AF65-F5344CB8AC3E}">
        <p14:creationId xmlns:p14="http://schemas.microsoft.com/office/powerpoint/2010/main" xmlns="" val="3676191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8650" y="365126"/>
            <a:ext cx="7886700" cy="689951"/>
          </a:xfrm>
        </p:spPr>
        <p:txBody>
          <a:bodyPr>
            <a:normAutofit/>
          </a:bodyPr>
          <a:lstStyle/>
          <a:p>
            <a:pPr algn="ctr"/>
            <a:r>
              <a:rPr lang="es-ES" sz="2000" b="1" dirty="0" smtClean="0">
                <a:solidFill>
                  <a:srgbClr val="002060"/>
                </a:solidFill>
              </a:rPr>
              <a:t>	APLICACIÓN </a:t>
            </a:r>
            <a:r>
              <a:rPr lang="es-ES" sz="2000" b="1" dirty="0">
                <a:solidFill>
                  <a:srgbClr val="002060"/>
                </a:solidFill>
              </a:rPr>
              <a:t>DEL ENFOQUE (I)</a:t>
            </a:r>
            <a:br>
              <a:rPr lang="es-ES" sz="2000" b="1" dirty="0">
                <a:solidFill>
                  <a:srgbClr val="002060"/>
                </a:solidFill>
              </a:rPr>
            </a:br>
            <a:r>
              <a:rPr lang="es-ES" sz="2000" b="1" dirty="0">
                <a:solidFill>
                  <a:srgbClr val="002060"/>
                </a:solidFill>
              </a:rPr>
              <a:t>	</a:t>
            </a:r>
            <a:r>
              <a:rPr lang="es-ES" sz="2000" b="1" dirty="0">
                <a:solidFill>
                  <a:schemeClr val="accent4">
                    <a:lumMod val="50000"/>
                  </a:schemeClr>
                </a:solidFill>
              </a:rPr>
              <a:t>(quitar las dificultades </a:t>
            </a:r>
            <a:r>
              <a:rPr lang="es-ES" sz="2000" b="1" dirty="0" smtClean="0">
                <a:solidFill>
                  <a:schemeClr val="accent4">
                    <a:lumMod val="50000"/>
                  </a:schemeClr>
                </a:solidFill>
              </a:rPr>
              <a:t>gramaticales)</a:t>
            </a:r>
            <a:endParaRPr lang="uk-UA" sz="2000" dirty="0"/>
          </a:p>
        </p:txBody>
      </p:sp>
      <p:sp>
        <p:nvSpPr>
          <p:cNvPr id="4" name="Объект 3"/>
          <p:cNvSpPr>
            <a:spLocks noGrp="1"/>
          </p:cNvSpPr>
          <p:nvPr>
            <p:ph idx="1"/>
          </p:nvPr>
        </p:nvSpPr>
        <p:spPr>
          <a:xfrm>
            <a:off x="640372" y="1488831"/>
            <a:ext cx="8116765" cy="4865077"/>
          </a:xfrm>
        </p:spPr>
        <p:txBody>
          <a:bodyPr>
            <a:normAutofit fontScale="92500" lnSpcReduction="10000"/>
          </a:bodyPr>
          <a:lstStyle/>
          <a:p>
            <a:endParaRPr lang="es-ES" dirty="0" smtClean="0"/>
          </a:p>
          <a:p>
            <a:pPr algn="just"/>
            <a:r>
              <a:rPr lang="es-ES" b="1" dirty="0">
                <a:solidFill>
                  <a:schemeClr val="accent4">
                    <a:lumMod val="50000"/>
                  </a:schemeClr>
                </a:solidFill>
              </a:rPr>
              <a:t>Profesor</a:t>
            </a:r>
            <a:r>
              <a:rPr lang="es-ES" dirty="0">
                <a:solidFill>
                  <a:schemeClr val="accent4">
                    <a:lumMod val="50000"/>
                  </a:schemeClr>
                </a:solidFill>
              </a:rPr>
              <a:t>: Mientras veáis un fragmento de vídeo, escucharéis tales frases como “... necesitamos ... una misión que logre llenar de significado nuestra existencia” y “... tienes que lograr que tu evolución personal sea un hábito diario”. Las tenéis en el Anexo 2, ej. A ¿Cómo se llama el fenómeno gramatical que aparece en estas frases?</a:t>
            </a:r>
            <a:endParaRPr lang="uk-UA" dirty="0">
              <a:solidFill>
                <a:schemeClr val="accent4">
                  <a:lumMod val="50000"/>
                </a:schemeClr>
              </a:solidFill>
            </a:endParaRPr>
          </a:p>
          <a:p>
            <a:pPr algn="just"/>
            <a:r>
              <a:rPr lang="es-ES" i="1" dirty="0">
                <a:solidFill>
                  <a:schemeClr val="accent4">
                    <a:lumMod val="50000"/>
                  </a:schemeClr>
                </a:solidFill>
              </a:rPr>
              <a:t>Respuestas de los estudiantes</a:t>
            </a:r>
            <a:endParaRPr lang="uk-UA" dirty="0">
              <a:solidFill>
                <a:schemeClr val="accent4">
                  <a:lumMod val="50000"/>
                </a:schemeClr>
              </a:solidFill>
            </a:endParaRPr>
          </a:p>
          <a:p>
            <a:pPr algn="just"/>
            <a:r>
              <a:rPr lang="es-ES" b="1" dirty="0">
                <a:solidFill>
                  <a:schemeClr val="accent4">
                    <a:lumMod val="50000"/>
                  </a:schemeClr>
                </a:solidFill>
              </a:rPr>
              <a:t>Profesor</a:t>
            </a:r>
            <a:r>
              <a:rPr lang="es-ES" dirty="0">
                <a:solidFill>
                  <a:schemeClr val="accent4">
                    <a:lumMod val="50000"/>
                  </a:schemeClr>
                </a:solidFill>
              </a:rPr>
              <a:t>: Sí, tenéis razón – es el Modo Subjuntivo en las oraciones subordinadas (OO.SS.). ¿Cuáles son estos tipos de las OO.SS.? y ¿por qué se usa aquí este Modo? Analizad, por favor, las frases.</a:t>
            </a:r>
            <a:endParaRPr lang="uk-UA" dirty="0">
              <a:solidFill>
                <a:schemeClr val="accent4">
                  <a:lumMod val="50000"/>
                </a:schemeClr>
              </a:solidFill>
            </a:endParaRPr>
          </a:p>
          <a:p>
            <a:pPr algn="just"/>
            <a:r>
              <a:rPr lang="es-ES" i="1" dirty="0">
                <a:solidFill>
                  <a:schemeClr val="accent4">
                    <a:lumMod val="50000"/>
                  </a:schemeClr>
                </a:solidFill>
              </a:rPr>
              <a:t>Respuestas de los estudiantes</a:t>
            </a:r>
            <a:endParaRPr lang="uk-UA" dirty="0">
              <a:solidFill>
                <a:schemeClr val="accent4">
                  <a:lumMod val="50000"/>
                </a:schemeClr>
              </a:solidFill>
            </a:endParaRPr>
          </a:p>
          <a:p>
            <a:pPr algn="just"/>
            <a:r>
              <a:rPr lang="es-ES" b="1" dirty="0">
                <a:solidFill>
                  <a:schemeClr val="accent4">
                    <a:lumMod val="50000"/>
                  </a:schemeClr>
                </a:solidFill>
              </a:rPr>
              <a:t>Profesor</a:t>
            </a:r>
            <a:r>
              <a:rPr lang="es-ES" dirty="0">
                <a:solidFill>
                  <a:schemeClr val="accent4">
                    <a:lumMod val="50000"/>
                  </a:schemeClr>
                </a:solidFill>
              </a:rPr>
              <a:t>: Me gustaría que practicaseis un poco en comprensión de tales frases antes de escuchar la información para que os sea más fácil entenderla. Pues, haced, por favor, el ejercicio B, determinando el tipo de la oración subordinada y llenando los blancos con las formas apropiadas del verbo entre </a:t>
            </a:r>
            <a:r>
              <a:rPr lang="es-ES" dirty="0" smtClean="0">
                <a:solidFill>
                  <a:schemeClr val="accent4">
                    <a:lumMod val="50000"/>
                  </a:schemeClr>
                </a:solidFill>
              </a:rPr>
              <a:t>paréntesis.</a:t>
            </a:r>
            <a:endParaRPr lang="uk-UA" dirty="0">
              <a:solidFill>
                <a:schemeClr val="accent4">
                  <a:lumMod val="50000"/>
                </a:schemeClr>
              </a:solidFill>
            </a:endParaRPr>
          </a:p>
          <a:p>
            <a:pPr algn="just"/>
            <a:r>
              <a:rPr lang="es-ES" i="1" dirty="0">
                <a:solidFill>
                  <a:schemeClr val="accent4">
                    <a:lumMod val="50000"/>
                  </a:schemeClr>
                </a:solidFill>
              </a:rPr>
              <a:t>Respuestas de los estudiantes</a:t>
            </a:r>
            <a:endParaRPr lang="uk-UA" dirty="0">
              <a:solidFill>
                <a:schemeClr val="accent4">
                  <a:lumMod val="50000"/>
                </a:schemeClr>
              </a:solidFill>
            </a:endParaRPr>
          </a:p>
        </p:txBody>
      </p:sp>
    </p:spTree>
    <p:extLst>
      <p:ext uri="{BB962C8B-B14F-4D97-AF65-F5344CB8AC3E}">
        <p14:creationId xmlns:p14="http://schemas.microsoft.com/office/powerpoint/2010/main" xmlns="" val="1186410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8650" y="423741"/>
            <a:ext cx="7886700" cy="736843"/>
          </a:xfrm>
        </p:spPr>
        <p:txBody>
          <a:bodyPr>
            <a:normAutofit/>
          </a:bodyPr>
          <a:lstStyle/>
          <a:p>
            <a:pPr algn="ctr"/>
            <a:r>
              <a:rPr lang="es-ES" sz="2000" b="1" dirty="0" smtClean="0">
                <a:solidFill>
                  <a:srgbClr val="002060"/>
                </a:solidFill>
              </a:rPr>
              <a:t>	</a:t>
            </a:r>
            <a:r>
              <a:rPr lang="es-ES" sz="2200" b="1" dirty="0" smtClean="0">
                <a:solidFill>
                  <a:srgbClr val="002060"/>
                </a:solidFill>
              </a:rPr>
              <a:t>APLICACIÓN </a:t>
            </a:r>
            <a:r>
              <a:rPr lang="es-ES" sz="2200" b="1" dirty="0">
                <a:solidFill>
                  <a:srgbClr val="002060"/>
                </a:solidFill>
              </a:rPr>
              <a:t>DEL ENFOQUE (I)</a:t>
            </a:r>
            <a:br>
              <a:rPr lang="es-ES" sz="2200" b="1" dirty="0">
                <a:solidFill>
                  <a:srgbClr val="002060"/>
                </a:solidFill>
              </a:rPr>
            </a:br>
            <a:r>
              <a:rPr lang="es-ES" sz="2200" b="1" dirty="0">
                <a:solidFill>
                  <a:srgbClr val="002060"/>
                </a:solidFill>
              </a:rPr>
              <a:t>	</a:t>
            </a:r>
            <a:r>
              <a:rPr lang="es-ES" sz="2200" b="1" dirty="0">
                <a:solidFill>
                  <a:schemeClr val="accent4">
                    <a:lumMod val="50000"/>
                  </a:schemeClr>
                </a:solidFill>
              </a:rPr>
              <a:t>(quitar las dificultades gramaticales)</a:t>
            </a:r>
            <a:endParaRPr lang="uk-UA" sz="2200" dirty="0"/>
          </a:p>
        </p:txBody>
      </p:sp>
      <p:sp>
        <p:nvSpPr>
          <p:cNvPr id="4" name="Объект 3"/>
          <p:cNvSpPr>
            <a:spLocks noGrp="1"/>
          </p:cNvSpPr>
          <p:nvPr>
            <p:ph idx="1"/>
          </p:nvPr>
        </p:nvSpPr>
        <p:spPr>
          <a:xfrm>
            <a:off x="628650" y="1570892"/>
            <a:ext cx="7886700" cy="4689231"/>
          </a:xfrm>
        </p:spPr>
        <p:txBody>
          <a:bodyPr>
            <a:normAutofit fontScale="92500" lnSpcReduction="20000"/>
          </a:bodyPr>
          <a:lstStyle/>
          <a:p>
            <a:pPr marL="0" indent="0" algn="ctr">
              <a:buNone/>
            </a:pPr>
            <a:r>
              <a:rPr lang="es-ES" b="1" dirty="0">
                <a:solidFill>
                  <a:schemeClr val="accent4">
                    <a:lumMod val="50000"/>
                  </a:schemeClr>
                </a:solidFill>
              </a:rPr>
              <a:t>ANEXO 2</a:t>
            </a:r>
            <a:endParaRPr lang="uk-UA" dirty="0">
              <a:solidFill>
                <a:schemeClr val="accent4">
                  <a:lumMod val="50000"/>
                </a:schemeClr>
              </a:solidFill>
            </a:endParaRPr>
          </a:p>
          <a:p>
            <a:pPr lvl="0" algn="just"/>
            <a:r>
              <a:rPr lang="es-ES" b="1" dirty="0">
                <a:solidFill>
                  <a:schemeClr val="accent4">
                    <a:lumMod val="50000"/>
                  </a:schemeClr>
                </a:solidFill>
              </a:rPr>
              <a:t>Analiza las frases: ¿Cómo se llama el fenómeno gramatical que aparece en estas frases? ¿Cuáles son estos tipos de las oraciones subordinadas? y ¿por qué se usa aquí este Modo?</a:t>
            </a:r>
            <a:r>
              <a:rPr lang="es-ES" dirty="0">
                <a:solidFill>
                  <a:schemeClr val="accent4">
                    <a:lumMod val="50000"/>
                  </a:schemeClr>
                </a:solidFill>
              </a:rPr>
              <a:t>:</a:t>
            </a:r>
            <a:endParaRPr lang="uk-UA" dirty="0">
              <a:solidFill>
                <a:schemeClr val="accent4">
                  <a:lumMod val="50000"/>
                </a:schemeClr>
              </a:solidFill>
            </a:endParaRPr>
          </a:p>
          <a:p>
            <a:pPr lvl="0" algn="just"/>
            <a:r>
              <a:rPr lang="es-ES" dirty="0">
                <a:solidFill>
                  <a:schemeClr val="accent4">
                    <a:lumMod val="50000"/>
                  </a:schemeClr>
                </a:solidFill>
              </a:rPr>
              <a:t> “... necesitamos ... una misión que logre llenar de significado nuestra existencia”</a:t>
            </a:r>
            <a:endParaRPr lang="uk-UA" dirty="0">
              <a:solidFill>
                <a:schemeClr val="accent4">
                  <a:lumMod val="50000"/>
                </a:schemeClr>
              </a:solidFill>
            </a:endParaRPr>
          </a:p>
          <a:p>
            <a:pPr lvl="0" algn="just"/>
            <a:r>
              <a:rPr lang="es-ES" dirty="0">
                <a:solidFill>
                  <a:schemeClr val="accent4">
                    <a:lumMod val="50000"/>
                  </a:schemeClr>
                </a:solidFill>
              </a:rPr>
              <a:t>“... tienes que lograr que tu evolución personal sea un hábito diario”</a:t>
            </a:r>
            <a:endParaRPr lang="uk-UA" dirty="0">
              <a:solidFill>
                <a:schemeClr val="accent4">
                  <a:lumMod val="50000"/>
                </a:schemeClr>
              </a:solidFill>
            </a:endParaRPr>
          </a:p>
          <a:p>
            <a:pPr marL="0" indent="0" algn="just">
              <a:buNone/>
            </a:pPr>
            <a:r>
              <a:rPr lang="es-ES" dirty="0">
                <a:solidFill>
                  <a:schemeClr val="accent4">
                    <a:lumMod val="50000"/>
                  </a:schemeClr>
                </a:solidFill>
              </a:rPr>
              <a:t> </a:t>
            </a:r>
            <a:endParaRPr lang="uk-UA" dirty="0">
              <a:solidFill>
                <a:schemeClr val="accent4">
                  <a:lumMod val="50000"/>
                </a:schemeClr>
              </a:solidFill>
            </a:endParaRPr>
          </a:p>
          <a:p>
            <a:pPr lvl="0" algn="just"/>
            <a:r>
              <a:rPr lang="es-ES" b="1" dirty="0">
                <a:solidFill>
                  <a:schemeClr val="accent4">
                    <a:lumMod val="50000"/>
                  </a:schemeClr>
                </a:solidFill>
              </a:rPr>
              <a:t>Determina el tipo de la oración subordinada y llena los blancos con las formas apropiadas del verbo entre paréntesis: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Me recomendaron que no (hablar) .......... de mi familia en la entrevista.</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Tratamos de conseguir que el proyecto del aumento de remuneración (ser) .......... aprobado en la Oficina principal.</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No había nadie en la plantilla quien (aceptar) .......... nuevas normas y políticas.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Haré todo lo que me (pedir) .......... para obtener el puesto de mi sueño.</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No sospechaban que ya (despedirse, nosotos) ...........</a:t>
            </a:r>
            <a:endParaRPr lang="uk-UA" dirty="0">
              <a:solidFill>
                <a:schemeClr val="accent4">
                  <a:lumMod val="50000"/>
                </a:schemeClr>
              </a:solidFill>
            </a:endParaRPr>
          </a:p>
          <a:p>
            <a:endParaRPr lang="uk-UA" dirty="0"/>
          </a:p>
        </p:txBody>
      </p:sp>
    </p:spTree>
    <p:extLst>
      <p:ext uri="{BB962C8B-B14F-4D97-AF65-F5344CB8AC3E}">
        <p14:creationId xmlns:p14="http://schemas.microsoft.com/office/powerpoint/2010/main" xmlns="" val="942048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es-ES" sz="2000" b="1" dirty="0" smtClean="0">
                <a:solidFill>
                  <a:srgbClr val="002060"/>
                </a:solidFill>
              </a:rPr>
              <a:t>	APLICACIÓN </a:t>
            </a:r>
            <a:r>
              <a:rPr lang="es-ES" sz="2000" b="1" dirty="0">
                <a:solidFill>
                  <a:srgbClr val="002060"/>
                </a:solidFill>
              </a:rPr>
              <a:t>DEL ENFOQUE (I)</a:t>
            </a:r>
            <a:br>
              <a:rPr lang="es-ES" sz="2000" b="1" dirty="0">
                <a:solidFill>
                  <a:srgbClr val="002060"/>
                </a:solidFill>
              </a:rPr>
            </a:br>
            <a:r>
              <a:rPr lang="es-ES" sz="2000" b="1" dirty="0">
                <a:solidFill>
                  <a:srgbClr val="002060"/>
                </a:solidFill>
              </a:rPr>
              <a:t>	</a:t>
            </a:r>
            <a:r>
              <a:rPr lang="es-ES" sz="2000" b="1" dirty="0">
                <a:solidFill>
                  <a:schemeClr val="accent4">
                    <a:lumMod val="50000"/>
                  </a:schemeClr>
                </a:solidFill>
              </a:rPr>
              <a:t>(quitar las dificultades </a:t>
            </a:r>
            <a:r>
              <a:rPr lang="es-ES" sz="2000" b="1" dirty="0" smtClean="0">
                <a:solidFill>
                  <a:schemeClr val="accent4">
                    <a:lumMod val="50000"/>
                  </a:schemeClr>
                </a:solidFill>
              </a:rPr>
              <a:t>socioculturales)</a:t>
            </a:r>
            <a:endParaRPr lang="uk-UA" sz="2000" dirty="0"/>
          </a:p>
        </p:txBody>
      </p:sp>
      <p:sp>
        <p:nvSpPr>
          <p:cNvPr id="4" name="Объект 3"/>
          <p:cNvSpPr>
            <a:spLocks noGrp="1"/>
          </p:cNvSpPr>
          <p:nvPr>
            <p:ph idx="1"/>
          </p:nvPr>
        </p:nvSpPr>
        <p:spPr>
          <a:xfrm>
            <a:off x="628650" y="1735015"/>
            <a:ext cx="7886700" cy="4783016"/>
          </a:xfrm>
        </p:spPr>
        <p:txBody>
          <a:bodyPr>
            <a:normAutofit fontScale="92500" lnSpcReduction="10000"/>
          </a:bodyPr>
          <a:lstStyle/>
          <a:p>
            <a:pPr algn="just"/>
            <a:r>
              <a:rPr lang="es-ES" b="1" dirty="0">
                <a:solidFill>
                  <a:schemeClr val="accent4">
                    <a:lumMod val="50000"/>
                  </a:schemeClr>
                </a:solidFill>
              </a:rPr>
              <a:t>Profesor</a:t>
            </a:r>
            <a:r>
              <a:rPr lang="es-ES" dirty="0">
                <a:solidFill>
                  <a:schemeClr val="accent4">
                    <a:lumMod val="50000"/>
                  </a:schemeClr>
                </a:solidFill>
              </a:rPr>
              <a:t>: ¿Quién de vosotros sabe qué signafica la expresión “¿cómo narices...?”? (</a:t>
            </a:r>
            <a:r>
              <a:rPr lang="es-ES" i="1" dirty="0">
                <a:solidFill>
                  <a:schemeClr val="accent4">
                    <a:lumMod val="50000"/>
                  </a:schemeClr>
                </a:solidFill>
              </a:rPr>
              <a:t>en la pizarra</a:t>
            </a:r>
            <a:r>
              <a:rPr lang="es-ES" dirty="0">
                <a:solidFill>
                  <a:schemeClr val="accent4">
                    <a:lumMod val="50000"/>
                  </a:schemeClr>
                </a:solidFill>
              </a:rPr>
              <a:t>) ¿La habéis oído alguna vez?</a:t>
            </a:r>
            <a:endParaRPr lang="uk-UA" dirty="0">
              <a:solidFill>
                <a:schemeClr val="accent4">
                  <a:lumMod val="50000"/>
                </a:schemeClr>
              </a:solidFill>
            </a:endParaRPr>
          </a:p>
          <a:p>
            <a:pPr algn="just"/>
            <a:r>
              <a:rPr lang="es-ES" i="1" dirty="0">
                <a:solidFill>
                  <a:schemeClr val="accent4">
                    <a:lumMod val="50000"/>
                  </a:schemeClr>
                </a:solidFill>
              </a:rPr>
              <a:t>Respuestas de los estudiantes</a:t>
            </a:r>
            <a:endParaRPr lang="uk-UA" dirty="0">
              <a:solidFill>
                <a:schemeClr val="accent4">
                  <a:lumMod val="50000"/>
                </a:schemeClr>
              </a:solidFill>
            </a:endParaRPr>
          </a:p>
          <a:p>
            <a:pPr algn="just"/>
            <a:r>
              <a:rPr lang="es-ES" b="1" dirty="0">
                <a:solidFill>
                  <a:schemeClr val="accent4">
                    <a:lumMod val="50000"/>
                  </a:schemeClr>
                </a:solidFill>
              </a:rPr>
              <a:t>Profesor</a:t>
            </a:r>
            <a:r>
              <a:rPr lang="es-ES" dirty="0">
                <a:solidFill>
                  <a:schemeClr val="accent4">
                    <a:lumMod val="50000"/>
                  </a:schemeClr>
                </a:solidFill>
              </a:rPr>
              <a:t>: Esta no tiene nada que ver con el significado directo de la palabra “nariz” y sus características. Es una expresión coloquial que sirve para expresar la sorpresa (en sentido negativo), indignación, incomprensión, irritación etc. Con las palabras neutras se puede transformarla así: ¿por qué? o ¿para qué? etc. (</a:t>
            </a:r>
            <a:r>
              <a:rPr lang="es-ES" i="1" dirty="0">
                <a:solidFill>
                  <a:schemeClr val="accent4">
                    <a:lumMod val="50000"/>
                  </a:schemeClr>
                </a:solidFill>
              </a:rPr>
              <a:t>en la pizarra</a:t>
            </a:r>
            <a:r>
              <a:rPr lang="es-ES" dirty="0">
                <a:solidFill>
                  <a:schemeClr val="accent4">
                    <a:lumMod val="50000"/>
                  </a:schemeClr>
                </a:solidFill>
              </a:rPr>
              <a:t>) Sus sinónimos coloquiales (pero más bruscos) también son: ¿qué rayos + V?, ¿qué demonios + V? etc. (</a:t>
            </a:r>
            <a:r>
              <a:rPr lang="es-ES" i="1" dirty="0">
                <a:solidFill>
                  <a:schemeClr val="accent4">
                    <a:lumMod val="50000"/>
                  </a:schemeClr>
                </a:solidFill>
              </a:rPr>
              <a:t>en la pizarra</a:t>
            </a:r>
            <a:r>
              <a:rPr lang="es-ES" dirty="0">
                <a:solidFill>
                  <a:schemeClr val="accent4">
                    <a:lumMod val="50000"/>
                  </a:schemeClr>
                </a:solidFill>
              </a:rPr>
              <a:t>) Por ejemplo, un estudiante impulsivo puede preguntar: “¿Cómo narices hay que poner el signo de interrogación patas arriba al comienzo de las preguntas españolas?” (</a:t>
            </a:r>
            <a:r>
              <a:rPr lang="es-ES" i="1" dirty="0">
                <a:solidFill>
                  <a:schemeClr val="accent4">
                    <a:lumMod val="50000"/>
                  </a:schemeClr>
                </a:solidFill>
              </a:rPr>
              <a:t>en la pizarra</a:t>
            </a:r>
            <a:r>
              <a:rPr lang="es-ES" dirty="0">
                <a:solidFill>
                  <a:schemeClr val="accent4">
                    <a:lumMod val="50000"/>
                  </a:schemeClr>
                </a:solidFill>
              </a:rPr>
              <a:t>) Ahora os propongo que probéis cómo es ser un español impulsivo y tratéis de expresar su emoción de perplejidad y desconcierto según la situación que saquéis. (Anexo 3)</a:t>
            </a:r>
            <a:endParaRPr lang="uk-UA" dirty="0">
              <a:solidFill>
                <a:schemeClr val="accent4">
                  <a:lumMod val="50000"/>
                </a:schemeClr>
              </a:solidFill>
            </a:endParaRPr>
          </a:p>
          <a:p>
            <a:pPr algn="just"/>
            <a:r>
              <a:rPr lang="es-ES" i="1" dirty="0">
                <a:solidFill>
                  <a:schemeClr val="accent4">
                    <a:lumMod val="50000"/>
                  </a:schemeClr>
                </a:solidFill>
              </a:rPr>
              <a:t>Cada estudiante saca una situación y contesta</a:t>
            </a:r>
            <a:endParaRPr lang="uk-UA" dirty="0">
              <a:solidFill>
                <a:schemeClr val="accent4">
                  <a:lumMod val="50000"/>
                </a:schemeClr>
              </a:solidFill>
            </a:endParaRPr>
          </a:p>
          <a:p>
            <a:pPr algn="just"/>
            <a:r>
              <a:rPr lang="es-ES" b="1" dirty="0">
                <a:solidFill>
                  <a:schemeClr val="accent4">
                    <a:lumMod val="50000"/>
                  </a:schemeClr>
                </a:solidFill>
              </a:rPr>
              <a:t>Profesor</a:t>
            </a:r>
            <a:r>
              <a:rPr lang="es-ES" dirty="0">
                <a:solidFill>
                  <a:schemeClr val="accent4">
                    <a:lumMod val="50000"/>
                  </a:schemeClr>
                </a:solidFill>
              </a:rPr>
              <a:t>: Pero mejor que evitéis el uso de tales expresiones en las conversaciones académicas, culturales u oficiales ya que se consideran palabrotas y no caben en estos estilos.</a:t>
            </a:r>
            <a:endParaRPr lang="uk-UA" dirty="0">
              <a:solidFill>
                <a:schemeClr val="accent4">
                  <a:lumMod val="50000"/>
                </a:schemeClr>
              </a:solidFill>
            </a:endParaRPr>
          </a:p>
        </p:txBody>
      </p:sp>
    </p:spTree>
    <p:extLst>
      <p:ext uri="{BB962C8B-B14F-4D97-AF65-F5344CB8AC3E}">
        <p14:creationId xmlns:p14="http://schemas.microsoft.com/office/powerpoint/2010/main" xmlns="" val="1767562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9841" y="223459"/>
            <a:ext cx="7886700" cy="1167460"/>
          </a:xfrm>
        </p:spPr>
        <p:txBody>
          <a:bodyPr>
            <a:normAutofit/>
          </a:bodyPr>
          <a:lstStyle/>
          <a:p>
            <a:pPr algn="ctr"/>
            <a:r>
              <a:rPr lang="es-ES" sz="3500" b="1" i="1" dirty="0" smtClean="0">
                <a:solidFill>
                  <a:srgbClr val="002060"/>
                </a:solidFill>
              </a:rPr>
              <a:t>	El </a:t>
            </a:r>
            <a:r>
              <a:rPr lang="es-ES" sz="3500" b="1" i="1" dirty="0">
                <a:solidFill>
                  <a:srgbClr val="002060"/>
                </a:solidFill>
              </a:rPr>
              <a:t>alumno trabaja con la lengua,</a:t>
            </a:r>
            <a:br>
              <a:rPr lang="es-ES" sz="3500" b="1" i="1" dirty="0">
                <a:solidFill>
                  <a:srgbClr val="002060"/>
                </a:solidFill>
              </a:rPr>
            </a:br>
            <a:r>
              <a:rPr lang="es-ES" sz="3500" b="1" i="1" dirty="0" smtClean="0">
                <a:solidFill>
                  <a:srgbClr val="002060"/>
                </a:solidFill>
              </a:rPr>
              <a:t>	el </a:t>
            </a:r>
            <a:r>
              <a:rPr lang="es-ES" sz="3500" b="1" i="1" dirty="0">
                <a:solidFill>
                  <a:srgbClr val="002060"/>
                </a:solidFill>
              </a:rPr>
              <a:t>maestro trabaja con el alumno</a:t>
            </a:r>
            <a:endParaRPr lang="uk-UA" sz="3500" i="1" dirty="0">
              <a:solidFill>
                <a:srgbClr val="002060"/>
              </a:solidFill>
            </a:endParaRPr>
          </a:p>
        </p:txBody>
      </p:sp>
      <p:sp>
        <p:nvSpPr>
          <p:cNvPr id="5" name="Текст 4"/>
          <p:cNvSpPr>
            <a:spLocks noGrp="1"/>
          </p:cNvSpPr>
          <p:nvPr>
            <p:ph type="body" idx="1"/>
          </p:nvPr>
        </p:nvSpPr>
        <p:spPr>
          <a:xfrm>
            <a:off x="321972" y="1429553"/>
            <a:ext cx="4275786" cy="1017431"/>
          </a:xfrm>
        </p:spPr>
        <p:txBody>
          <a:bodyPr>
            <a:normAutofit fontScale="70000" lnSpcReduction="20000"/>
          </a:bodyPr>
          <a:lstStyle/>
          <a:p>
            <a:r>
              <a:rPr lang="es-E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s-ES" sz="2400" dirty="0">
                <a:solidFill>
                  <a:schemeClr val="accent2">
                    <a:lumMod val="50000"/>
                  </a:schemeClr>
                </a:solidFill>
                <a:latin typeface="Times New Roman" panose="02020603050405020304" pitchFamily="18" charset="0"/>
                <a:cs typeface="Times New Roman" panose="02020603050405020304" pitchFamily="18" charset="0"/>
              </a:rPr>
              <a:t>Enseñar lengua</a:t>
            </a:r>
          </a:p>
          <a:p>
            <a:r>
              <a:rPr lang="es-ES" sz="2400" dirty="0">
                <a:solidFill>
                  <a:schemeClr val="accent2">
                    <a:lumMod val="50000"/>
                  </a:schemeClr>
                </a:solidFill>
                <a:latin typeface="Times New Roman" panose="02020603050405020304" pitchFamily="18" charset="0"/>
                <a:cs typeface="Times New Roman" panose="02020603050405020304" pitchFamily="18" charset="0"/>
              </a:rPr>
              <a:t>	</a:t>
            </a:r>
            <a:r>
              <a:rPr lang="es-ES" sz="2200" dirty="0" smtClean="0">
                <a:solidFill>
                  <a:schemeClr val="accent2">
                    <a:lumMod val="50000"/>
                  </a:schemeClr>
                </a:solidFill>
                <a:latin typeface="Times New Roman" panose="02020603050405020304" pitchFamily="18" charset="0"/>
                <a:cs typeface="Times New Roman" panose="02020603050405020304" pitchFamily="18" charset="0"/>
              </a:rPr>
              <a:t>Daniel </a:t>
            </a:r>
            <a:r>
              <a:rPr lang="es-ES" sz="2200" dirty="0">
                <a:solidFill>
                  <a:schemeClr val="accent2">
                    <a:lumMod val="50000"/>
                  </a:schemeClr>
                </a:solidFill>
                <a:latin typeface="Times New Roman" panose="02020603050405020304" pitchFamily="18" charset="0"/>
                <a:cs typeface="Times New Roman" panose="02020603050405020304" pitchFamily="18" charset="0"/>
              </a:rPr>
              <a:t>Cassani, Marta Luna, Gloria Sanz</a:t>
            </a:r>
          </a:p>
          <a:p>
            <a:r>
              <a:rPr lang="es-ES" sz="2400" dirty="0" smtClean="0">
                <a:solidFill>
                  <a:schemeClr val="accent2">
                    <a:lumMod val="50000"/>
                  </a:schemeClr>
                </a:solidFill>
                <a:latin typeface="Times New Roman" panose="02020603050405020304" pitchFamily="18" charset="0"/>
                <a:cs typeface="Times New Roman" panose="02020603050405020304" pitchFamily="18" charset="0"/>
              </a:rPr>
              <a:t>		Barcelona</a:t>
            </a:r>
            <a:r>
              <a:rPr lang="es-ES" sz="2400" dirty="0">
                <a:solidFill>
                  <a:schemeClr val="accent2">
                    <a:lumMod val="50000"/>
                  </a:schemeClr>
                </a:solidFill>
                <a:latin typeface="Times New Roman" panose="02020603050405020304" pitchFamily="18" charset="0"/>
                <a:cs typeface="Times New Roman" panose="02020603050405020304" pitchFamily="18" charset="0"/>
              </a:rPr>
              <a:t>, 1997</a:t>
            </a:r>
            <a:endParaRPr lang="uk-UA" sz="2400" dirty="0">
              <a:solidFill>
                <a:schemeClr val="accent2">
                  <a:lumMod val="50000"/>
                </a:schemeClr>
              </a:solidFill>
              <a:latin typeface="Times New Roman" panose="02020603050405020304" pitchFamily="18" charset="0"/>
              <a:cs typeface="Times New Roman" panose="02020603050405020304" pitchFamily="18" charset="0"/>
            </a:endParaRPr>
          </a:p>
          <a:p>
            <a:pPr algn="ctr"/>
            <a:endParaRPr lang="uk-UA" dirty="0"/>
          </a:p>
        </p:txBody>
      </p:sp>
      <p:sp>
        <p:nvSpPr>
          <p:cNvPr id="7" name="Текст 6"/>
          <p:cNvSpPr>
            <a:spLocks noGrp="1"/>
          </p:cNvSpPr>
          <p:nvPr>
            <p:ph type="body" sz="quarter" idx="3"/>
          </p:nvPr>
        </p:nvSpPr>
        <p:spPr>
          <a:xfrm>
            <a:off x="4616271" y="1269038"/>
            <a:ext cx="4295909" cy="971885"/>
          </a:xfrm>
        </p:spPr>
        <p:txBody>
          <a:bodyPr>
            <a:normAutofit fontScale="92500" lnSpcReduction="10000"/>
          </a:bodyPr>
          <a:lstStyle/>
          <a:p>
            <a:r>
              <a:rPr lang="es-E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dirty="0" smtClean="0">
                <a:solidFill>
                  <a:schemeClr val="accent2">
                    <a:lumMod val="50000"/>
                  </a:schemeClr>
                </a:solidFill>
                <a:latin typeface="Times New Roman" panose="02020603050405020304" pitchFamily="18" charset="0"/>
                <a:cs typeface="Times New Roman" panose="02020603050405020304" pitchFamily="18" charset="0"/>
              </a:rPr>
              <a:t>Методика </a:t>
            </a:r>
            <a:r>
              <a:rPr lang="uk-UA" dirty="0">
                <a:solidFill>
                  <a:schemeClr val="accent2">
                    <a:lumMod val="50000"/>
                  </a:schemeClr>
                </a:solidFill>
                <a:latin typeface="Times New Roman" panose="02020603050405020304" pitchFamily="18" charset="0"/>
                <a:cs typeface="Times New Roman" panose="02020603050405020304" pitchFamily="18" charset="0"/>
              </a:rPr>
              <a:t>навчання ІМ і культур</a:t>
            </a:r>
          </a:p>
          <a:p>
            <a:r>
              <a:rPr lang="es-ES"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dirty="0" smtClean="0">
                <a:solidFill>
                  <a:schemeClr val="accent2">
                    <a:lumMod val="50000"/>
                  </a:schemeClr>
                </a:solidFill>
                <a:latin typeface="Times New Roman" panose="02020603050405020304" pitchFamily="18" charset="0"/>
                <a:cs typeface="Times New Roman" panose="02020603050405020304" pitchFamily="18" charset="0"/>
              </a:rPr>
              <a:t>за </a:t>
            </a:r>
            <a:r>
              <a:rPr lang="uk-UA" dirty="0" err="1">
                <a:solidFill>
                  <a:schemeClr val="accent2">
                    <a:lumMod val="50000"/>
                  </a:schemeClr>
                </a:solidFill>
                <a:latin typeface="Times New Roman" panose="02020603050405020304" pitchFamily="18" charset="0"/>
                <a:cs typeface="Times New Roman" panose="02020603050405020304" pitchFamily="18" charset="0"/>
              </a:rPr>
              <a:t>загальн</a:t>
            </a:r>
            <a:r>
              <a:rPr lang="uk-UA" dirty="0">
                <a:solidFill>
                  <a:schemeClr val="accent2">
                    <a:lumMod val="50000"/>
                  </a:schemeClr>
                </a:solidFill>
                <a:latin typeface="Times New Roman" panose="02020603050405020304" pitchFamily="18" charset="0"/>
                <a:cs typeface="Times New Roman" panose="02020603050405020304" pitchFamily="18" charset="0"/>
              </a:rPr>
              <a:t>. ред. С.Ю. </a:t>
            </a:r>
            <a:r>
              <a:rPr lang="uk-UA" dirty="0" err="1">
                <a:solidFill>
                  <a:schemeClr val="accent2">
                    <a:lumMod val="50000"/>
                  </a:schemeClr>
                </a:solidFill>
                <a:latin typeface="Times New Roman" panose="02020603050405020304" pitchFamily="18" charset="0"/>
                <a:cs typeface="Times New Roman" panose="02020603050405020304" pitchFamily="18" charset="0"/>
              </a:rPr>
              <a:t>Ніколаєвої</a:t>
            </a:r>
            <a:endParaRPr lang="uk-UA" dirty="0">
              <a:solidFill>
                <a:schemeClr val="accent2">
                  <a:lumMod val="50000"/>
                </a:schemeClr>
              </a:solidFill>
              <a:latin typeface="Times New Roman" panose="02020603050405020304" pitchFamily="18" charset="0"/>
              <a:cs typeface="Times New Roman" panose="02020603050405020304" pitchFamily="18" charset="0"/>
            </a:endParaRPr>
          </a:p>
          <a:p>
            <a:r>
              <a:rPr lang="es-ES"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dirty="0" smtClean="0">
                <a:solidFill>
                  <a:schemeClr val="accent2">
                    <a:lumMod val="50000"/>
                  </a:schemeClr>
                </a:solidFill>
                <a:latin typeface="Times New Roman" panose="02020603050405020304" pitchFamily="18" charset="0"/>
                <a:cs typeface="Times New Roman" panose="02020603050405020304" pitchFamily="18" charset="0"/>
              </a:rPr>
              <a:t>Київ</a:t>
            </a:r>
            <a:r>
              <a:rPr lang="uk-UA" dirty="0">
                <a:solidFill>
                  <a:schemeClr val="accent2">
                    <a:lumMod val="50000"/>
                  </a:schemeClr>
                </a:solidFill>
                <a:latin typeface="Times New Roman" panose="02020603050405020304" pitchFamily="18" charset="0"/>
                <a:cs typeface="Times New Roman" panose="02020603050405020304" pitchFamily="18" charset="0"/>
              </a:rPr>
              <a:t>, 2013</a:t>
            </a:r>
            <a:endParaRPr lang="uk-UA" dirty="0">
              <a:solidFill>
                <a:schemeClr val="accent2">
                  <a:lumMod val="50000"/>
                </a:schemeClr>
              </a:solidFill>
            </a:endParaRPr>
          </a:p>
        </p:txBody>
      </p:sp>
      <p:pic>
        <p:nvPicPr>
          <p:cNvPr id="9" name="Объект 4"/>
          <p:cNvPicPr>
            <a:picLocks noGrp="1" noChangeAspect="1"/>
          </p:cNvPicPr>
          <p:nvPr>
            <p:ph sz="half" idx="2"/>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974653" y="2318198"/>
            <a:ext cx="3172344" cy="4151702"/>
          </a:xfrm>
        </p:spPr>
      </p:pic>
      <p:pic>
        <p:nvPicPr>
          <p:cNvPr id="10" name="Объект 5"/>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5241702" y="2279562"/>
            <a:ext cx="2975020" cy="4211390"/>
          </a:xfrm>
        </p:spPr>
      </p:pic>
    </p:spTree>
    <p:extLst>
      <p:ext uri="{BB962C8B-B14F-4D97-AF65-F5344CB8AC3E}">
        <p14:creationId xmlns:p14="http://schemas.microsoft.com/office/powerpoint/2010/main" xmlns="" val="6525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994751"/>
          </a:xfrm>
        </p:spPr>
        <p:txBody>
          <a:bodyPr>
            <a:normAutofit/>
          </a:bodyPr>
          <a:lstStyle/>
          <a:p>
            <a:pPr algn="ctr"/>
            <a:r>
              <a:rPr lang="es-ES" sz="2000" b="1" dirty="0" smtClean="0">
                <a:solidFill>
                  <a:srgbClr val="002060"/>
                </a:solidFill>
              </a:rPr>
              <a:t>	APLICACIÓN </a:t>
            </a:r>
            <a:r>
              <a:rPr lang="es-ES" sz="2000" b="1" dirty="0">
                <a:solidFill>
                  <a:srgbClr val="002060"/>
                </a:solidFill>
              </a:rPr>
              <a:t>DEL ENFOQUE (I)</a:t>
            </a:r>
            <a:br>
              <a:rPr lang="es-ES" sz="2000" b="1" dirty="0">
                <a:solidFill>
                  <a:srgbClr val="002060"/>
                </a:solidFill>
              </a:rPr>
            </a:br>
            <a:r>
              <a:rPr lang="es-ES" sz="2000" b="1" dirty="0">
                <a:solidFill>
                  <a:srgbClr val="002060"/>
                </a:solidFill>
              </a:rPr>
              <a:t>	</a:t>
            </a:r>
            <a:r>
              <a:rPr lang="es-ES" sz="2000" b="1" dirty="0">
                <a:solidFill>
                  <a:schemeClr val="accent4">
                    <a:lumMod val="50000"/>
                  </a:schemeClr>
                </a:solidFill>
              </a:rPr>
              <a:t>(quitar las dificultades socioculturales)</a:t>
            </a:r>
            <a:endParaRPr lang="uk-UA" sz="2000" dirty="0"/>
          </a:p>
        </p:txBody>
      </p:sp>
      <p:sp>
        <p:nvSpPr>
          <p:cNvPr id="3" name="Объект 2"/>
          <p:cNvSpPr>
            <a:spLocks noGrp="1"/>
          </p:cNvSpPr>
          <p:nvPr>
            <p:ph idx="1"/>
          </p:nvPr>
        </p:nvSpPr>
        <p:spPr>
          <a:xfrm>
            <a:off x="628649" y="1524000"/>
            <a:ext cx="8046427" cy="4947138"/>
          </a:xfrm>
        </p:spPr>
        <p:txBody>
          <a:bodyPr>
            <a:normAutofit fontScale="62500" lnSpcReduction="20000"/>
          </a:bodyPr>
          <a:lstStyle/>
          <a:p>
            <a:pPr marL="0" indent="0" algn="ctr">
              <a:buNone/>
            </a:pPr>
            <a:r>
              <a:rPr lang="es-ES" sz="2400" b="1" dirty="0">
                <a:solidFill>
                  <a:schemeClr val="accent4">
                    <a:lumMod val="50000"/>
                  </a:schemeClr>
                </a:solidFill>
              </a:rPr>
              <a:t>ANEXO 3</a:t>
            </a:r>
            <a:endParaRPr lang="uk-UA" sz="2800" dirty="0">
              <a:solidFill>
                <a:schemeClr val="accent4">
                  <a:lumMod val="50000"/>
                </a:schemeClr>
              </a:solidFill>
            </a:endParaRPr>
          </a:p>
          <a:p>
            <a:pPr lvl="0" algn="just"/>
            <a:r>
              <a:rPr lang="es-ES" sz="2400" dirty="0">
                <a:solidFill>
                  <a:schemeClr val="accent4">
                    <a:lumMod val="50000"/>
                  </a:schemeClr>
                </a:solidFill>
              </a:rPr>
              <a:t>Si estás desemplead@, podrías indicar las actividades o cursos realizados en ese tiempo para mostrar el interés por mantenerse activ@.</a:t>
            </a:r>
            <a:endParaRPr lang="uk-UA" sz="2800" dirty="0">
              <a:solidFill>
                <a:schemeClr val="accent4">
                  <a:lumMod val="50000"/>
                </a:schemeClr>
              </a:solidFill>
            </a:endParaRPr>
          </a:p>
          <a:p>
            <a:pPr lvl="0" algn="just"/>
            <a:r>
              <a:rPr lang="es-ES" sz="2400" dirty="0">
                <a:solidFill>
                  <a:schemeClr val="accent4">
                    <a:lumMod val="50000"/>
                  </a:schemeClr>
                </a:solidFill>
              </a:rPr>
              <a:t>El candidato debe no contactar con la empresa si no supera la entrevista.</a:t>
            </a:r>
            <a:endParaRPr lang="uk-UA" sz="2800" dirty="0">
              <a:solidFill>
                <a:schemeClr val="accent4">
                  <a:lumMod val="50000"/>
                </a:schemeClr>
              </a:solidFill>
            </a:endParaRPr>
          </a:p>
          <a:p>
            <a:pPr lvl="0" algn="just"/>
            <a:r>
              <a:rPr lang="es-ES" sz="2400" dirty="0">
                <a:solidFill>
                  <a:schemeClr val="accent4">
                    <a:lumMod val="50000"/>
                  </a:schemeClr>
                </a:solidFill>
              </a:rPr>
              <a:t>Las empresas quieren trabajadores que disfruten con lo que hagan.</a:t>
            </a:r>
            <a:endParaRPr lang="uk-UA" sz="2800" dirty="0">
              <a:solidFill>
                <a:schemeClr val="accent4">
                  <a:lumMod val="50000"/>
                </a:schemeClr>
              </a:solidFill>
            </a:endParaRPr>
          </a:p>
          <a:p>
            <a:pPr lvl="0" algn="just"/>
            <a:r>
              <a:rPr lang="es-ES" sz="2400" dirty="0">
                <a:solidFill>
                  <a:schemeClr val="accent4">
                    <a:lumMod val="50000"/>
                  </a:schemeClr>
                </a:solidFill>
              </a:rPr>
              <a:t>Yo en tu lugar destacaría aquellas habilidades que se pueden extrapolar al puesto y ofrecen un valor añadido a la empresa.</a:t>
            </a:r>
            <a:endParaRPr lang="uk-UA" sz="2800" dirty="0">
              <a:solidFill>
                <a:schemeClr val="accent4">
                  <a:lumMod val="50000"/>
                </a:schemeClr>
              </a:solidFill>
            </a:endParaRPr>
          </a:p>
          <a:p>
            <a:pPr lvl="0" algn="just"/>
            <a:r>
              <a:rPr lang="es-ES" sz="2400" dirty="0">
                <a:solidFill>
                  <a:schemeClr val="accent4">
                    <a:lumMod val="50000"/>
                  </a:schemeClr>
                </a:solidFill>
              </a:rPr>
              <a:t>Es imprescindible cuidar la imagen para causar una buena impresión.</a:t>
            </a:r>
            <a:endParaRPr lang="uk-UA" sz="2800" dirty="0">
              <a:solidFill>
                <a:schemeClr val="accent4">
                  <a:lumMod val="50000"/>
                </a:schemeClr>
              </a:solidFill>
            </a:endParaRPr>
          </a:p>
          <a:p>
            <a:pPr lvl="0" algn="just"/>
            <a:r>
              <a:rPr lang="es-ES" sz="2400" dirty="0">
                <a:solidFill>
                  <a:schemeClr val="accent4">
                    <a:lumMod val="50000"/>
                  </a:schemeClr>
                </a:solidFill>
              </a:rPr>
              <a:t>Infórmate por correo electrónico o por contacto telefónico de la candidatura a la que opta.</a:t>
            </a:r>
            <a:endParaRPr lang="uk-UA" sz="2800" dirty="0">
              <a:solidFill>
                <a:schemeClr val="accent4">
                  <a:lumMod val="50000"/>
                </a:schemeClr>
              </a:solidFill>
            </a:endParaRPr>
          </a:p>
          <a:p>
            <a:pPr lvl="0" algn="just"/>
            <a:r>
              <a:rPr lang="es-ES" sz="2400" dirty="0">
                <a:solidFill>
                  <a:schemeClr val="accent4">
                    <a:lumMod val="50000"/>
                  </a:schemeClr>
                </a:solidFill>
              </a:rPr>
              <a:t>Yo que tú buscaría el trabajo en los diferentes medios: empresas de selección y trabajo temporal, medios de comunicación, contacto directo con compañías etc.</a:t>
            </a:r>
            <a:endParaRPr lang="uk-UA" sz="2800" dirty="0">
              <a:solidFill>
                <a:schemeClr val="accent4">
                  <a:lumMod val="50000"/>
                </a:schemeClr>
              </a:solidFill>
            </a:endParaRPr>
          </a:p>
          <a:p>
            <a:pPr lvl="0" algn="just"/>
            <a:r>
              <a:rPr lang="es-ES" sz="2400" dirty="0">
                <a:solidFill>
                  <a:schemeClr val="accent4">
                    <a:lumMod val="50000"/>
                  </a:schemeClr>
                </a:solidFill>
              </a:rPr>
              <a:t>No te preocupes si no consigues el puesto y no cierres las puertas a dicha empresa porque puedes ser válido para otro proceso de selección de la misma compañía.</a:t>
            </a:r>
            <a:endParaRPr lang="uk-UA" sz="2800" dirty="0">
              <a:solidFill>
                <a:schemeClr val="accent4">
                  <a:lumMod val="50000"/>
                </a:schemeClr>
              </a:solidFill>
            </a:endParaRPr>
          </a:p>
          <a:p>
            <a:pPr lvl="0" algn="just"/>
            <a:r>
              <a:rPr lang="es-ES" sz="2400" dirty="0">
                <a:solidFill>
                  <a:schemeClr val="accent4">
                    <a:lumMod val="50000"/>
                  </a:schemeClr>
                </a:solidFill>
              </a:rPr>
              <a:t>Te puedes caer, te puedes herir, puedes quebrarse pero nunca dejes de buscar el puesto con que sueñas.</a:t>
            </a:r>
            <a:endParaRPr lang="uk-UA" sz="2800" dirty="0">
              <a:solidFill>
                <a:schemeClr val="accent4">
                  <a:lumMod val="50000"/>
                </a:schemeClr>
              </a:solidFill>
            </a:endParaRPr>
          </a:p>
          <a:p>
            <a:pPr lvl="0" algn="just"/>
            <a:r>
              <a:rPr lang="es-ES" sz="2400" dirty="0">
                <a:solidFill>
                  <a:schemeClr val="accent4">
                    <a:lumMod val="50000"/>
                  </a:schemeClr>
                </a:solidFill>
              </a:rPr>
              <a:t>Tendrías que ofrecer un buen conocimiento de idiomas o conocer al detalle la empresa a la que quieres conseguir.</a:t>
            </a:r>
            <a:endParaRPr lang="uk-UA" sz="2800" dirty="0">
              <a:solidFill>
                <a:schemeClr val="accent4">
                  <a:lumMod val="50000"/>
                </a:schemeClr>
              </a:solidFill>
            </a:endParaRPr>
          </a:p>
          <a:p>
            <a:pPr lvl="0" algn="just"/>
            <a:r>
              <a:rPr lang="es-ES" sz="2400" dirty="0">
                <a:solidFill>
                  <a:schemeClr val="accent4">
                    <a:lumMod val="50000"/>
                  </a:schemeClr>
                </a:solidFill>
              </a:rPr>
              <a:t>Lo mejor es que antes de la entrevista te anicipes a las preguntas comunes, hagas un guión de las respuestas y desarrolles posibles preguntas difíciles.</a:t>
            </a:r>
            <a:endParaRPr lang="uk-UA" sz="2800" dirty="0">
              <a:solidFill>
                <a:schemeClr val="accent4">
                  <a:lumMod val="50000"/>
                </a:schemeClr>
              </a:solidFill>
            </a:endParaRPr>
          </a:p>
          <a:p>
            <a:pPr algn="just"/>
            <a:r>
              <a:rPr lang="es-ES" sz="2400" dirty="0">
                <a:solidFill>
                  <a:schemeClr val="accent4">
                    <a:lumMod val="50000"/>
                  </a:schemeClr>
                </a:solidFill>
              </a:rPr>
              <a:t>Te recomiendo que seas optimista durante la búsqueda de empleo y que seas sincero y claro durante las entrevistas.</a:t>
            </a:r>
            <a:endParaRPr lang="uk-UA" dirty="0">
              <a:solidFill>
                <a:schemeClr val="accent4">
                  <a:lumMod val="50000"/>
                </a:schemeClr>
              </a:solidFill>
            </a:endParaRPr>
          </a:p>
        </p:txBody>
      </p:sp>
    </p:spTree>
    <p:extLst>
      <p:ext uri="{BB962C8B-B14F-4D97-AF65-F5344CB8AC3E}">
        <p14:creationId xmlns:p14="http://schemas.microsoft.com/office/powerpoint/2010/main" xmlns="" val="2013295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787157"/>
            <a:ext cx="7886700" cy="666505"/>
          </a:xfrm>
        </p:spPr>
        <p:txBody>
          <a:bodyPr/>
          <a:lstStyle/>
          <a:p>
            <a:pPr algn="ctr"/>
            <a:r>
              <a:rPr lang="es-ES" b="1" dirty="0">
                <a:solidFill>
                  <a:srgbClr val="002060"/>
                </a:solidFill>
              </a:rPr>
              <a:t>APLICACIÓN DEL ENFOQUE </a:t>
            </a:r>
            <a:r>
              <a:rPr lang="es-ES" b="1" dirty="0" smtClean="0">
                <a:solidFill>
                  <a:srgbClr val="002060"/>
                </a:solidFill>
              </a:rPr>
              <a:t>(II</a:t>
            </a:r>
            <a:r>
              <a:rPr lang="es-ES" b="1" dirty="0">
                <a:solidFill>
                  <a:srgbClr val="002060"/>
                </a:solidFill>
              </a:rPr>
              <a:t>)</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785541638"/>
              </p:ext>
            </p:extLst>
          </p:nvPr>
        </p:nvGraphicFramePr>
        <p:xfrm>
          <a:off x="593481" y="2239106"/>
          <a:ext cx="7886700" cy="3017520"/>
        </p:xfrm>
        <a:graphic>
          <a:graphicData uri="http://schemas.openxmlformats.org/drawingml/2006/table">
            <a:tbl>
              <a:tblPr firstRow="1" bandRow="1">
                <a:tableStyleId>{5940675A-B579-460E-94D1-54222C63F5DA}</a:tableStyleId>
              </a:tblPr>
              <a:tblGrid>
                <a:gridCol w="1809750"/>
                <a:gridCol w="2907323"/>
                <a:gridCol w="3169627"/>
              </a:tblGrid>
              <a:tr h="393103">
                <a:tc>
                  <a:txBody>
                    <a:bodyPr/>
                    <a:lstStyle/>
                    <a:p>
                      <a:pPr algn="ctr"/>
                      <a:r>
                        <a:rPr lang="es-ES" sz="2000" dirty="0" smtClean="0">
                          <a:solidFill>
                            <a:srgbClr val="0070C0"/>
                          </a:solidFill>
                        </a:rPr>
                        <a:t>Etapa</a:t>
                      </a:r>
                      <a:endParaRPr lang="uk-UA" sz="2000" dirty="0">
                        <a:solidFill>
                          <a:srgbClr val="0070C0"/>
                        </a:solidFill>
                      </a:endParaRPr>
                    </a:p>
                  </a:txBody>
                  <a:tcPr>
                    <a:solidFill>
                      <a:schemeClr val="accent4">
                        <a:lumMod val="20000"/>
                        <a:lumOff val="80000"/>
                      </a:schemeClr>
                    </a:solidFill>
                  </a:tcPr>
                </a:tc>
                <a:tc>
                  <a:txBody>
                    <a:bodyPr/>
                    <a:lstStyle/>
                    <a:p>
                      <a:pPr algn="ctr"/>
                      <a:r>
                        <a:rPr lang="es-ES" sz="2000" dirty="0" smtClean="0">
                          <a:solidFill>
                            <a:srgbClr val="0070C0"/>
                          </a:solidFill>
                        </a:rPr>
                        <a:t>Procedimiento</a:t>
                      </a:r>
                      <a:endParaRPr lang="uk-UA" sz="2000" dirty="0">
                        <a:solidFill>
                          <a:srgbClr val="0070C0"/>
                        </a:solidFill>
                      </a:endParaRPr>
                    </a:p>
                  </a:txBody>
                  <a:tcPr>
                    <a:solidFill>
                      <a:schemeClr val="accent4">
                        <a:lumMod val="20000"/>
                        <a:lumOff val="80000"/>
                      </a:schemeClr>
                    </a:solidFill>
                  </a:tcPr>
                </a:tc>
                <a:tc>
                  <a:txBody>
                    <a:bodyPr/>
                    <a:lstStyle/>
                    <a:p>
                      <a:pPr algn="ctr"/>
                      <a:r>
                        <a:rPr lang="es-ES" sz="2000" dirty="0" smtClean="0">
                          <a:solidFill>
                            <a:srgbClr val="0070C0"/>
                          </a:solidFill>
                        </a:rPr>
                        <a:t>Actividad</a:t>
                      </a:r>
                      <a:endParaRPr lang="uk-UA" sz="2000" dirty="0">
                        <a:solidFill>
                          <a:srgbClr val="0070C0"/>
                        </a:solidFill>
                      </a:endParaRPr>
                    </a:p>
                  </a:txBody>
                  <a:tcPr>
                    <a:solidFill>
                      <a:schemeClr val="accent4">
                        <a:lumMod val="20000"/>
                        <a:lumOff val="80000"/>
                      </a:schemeClr>
                    </a:solidFill>
                  </a:tcPr>
                </a:tc>
              </a:tr>
              <a:tr h="1866316">
                <a:tc rowSpan="2">
                  <a:txBody>
                    <a:bodyPr/>
                    <a:lstStyle/>
                    <a:p>
                      <a:pPr algn="ctr"/>
                      <a:r>
                        <a:rPr lang="es-ES" sz="2000" dirty="0" smtClean="0">
                          <a:solidFill>
                            <a:schemeClr val="accent4">
                              <a:lumMod val="50000"/>
                            </a:schemeClr>
                          </a:solidFill>
                        </a:rPr>
                        <a:t>Durante el visionado</a:t>
                      </a:r>
                      <a:endParaRPr lang="uk-UA" sz="2000" dirty="0">
                        <a:solidFill>
                          <a:schemeClr val="accent4">
                            <a:lumMod val="50000"/>
                          </a:schemeClr>
                        </a:solidFill>
                      </a:endParaRPr>
                    </a:p>
                  </a:txBody>
                  <a:tcPr anchor="ctr"/>
                </a:tc>
                <a:tc>
                  <a:txBody>
                    <a:bodyPr/>
                    <a:lstStyle/>
                    <a:p>
                      <a:pPr algn="ctr"/>
                      <a:r>
                        <a:rPr lang="es-ES" sz="2000" dirty="0" smtClean="0">
                          <a:solidFill>
                            <a:schemeClr val="accent4">
                              <a:lumMod val="50000"/>
                            </a:schemeClr>
                          </a:solidFill>
                        </a:rPr>
                        <a:t>prestar atención a los detalles</a:t>
                      </a:r>
                      <a:endParaRPr lang="uk-UA" sz="2000" dirty="0">
                        <a:solidFill>
                          <a:schemeClr val="accent4">
                            <a:lumMod val="50000"/>
                          </a:schemeClr>
                        </a:solidFill>
                      </a:endParaRPr>
                    </a:p>
                  </a:txBody>
                  <a:tcPr anchor="ctr"/>
                </a:tc>
                <a:tc>
                  <a:txBody>
                    <a:bodyPr/>
                    <a:lstStyle/>
                    <a:p>
                      <a:pPr marL="342900" indent="-342900" algn="just">
                        <a:buFontTx/>
                        <a:buChar char="-"/>
                      </a:pPr>
                      <a:r>
                        <a:rPr lang="es-ES" sz="2000" b="0" kern="1200" dirty="0" smtClean="0">
                          <a:solidFill>
                            <a:schemeClr val="accent4">
                              <a:lumMod val="50000"/>
                            </a:schemeClr>
                          </a:solidFill>
                          <a:effectLst/>
                          <a:latin typeface="+mn-lt"/>
                          <a:ea typeface="+mn-ea"/>
                          <a:cs typeface="+mn-cs"/>
                        </a:rPr>
                        <a:t>rellenar los blancos con palabras o frases</a:t>
                      </a:r>
                    </a:p>
                    <a:p>
                      <a:pPr marL="342900" indent="-342900" algn="just">
                        <a:buFontTx/>
                        <a:buChar char="-"/>
                      </a:pPr>
                      <a:r>
                        <a:rPr lang="es-ES" sz="2000" b="0" kern="1200" dirty="0" smtClean="0">
                          <a:solidFill>
                            <a:schemeClr val="accent4">
                              <a:lumMod val="50000"/>
                            </a:schemeClr>
                          </a:solidFill>
                          <a:effectLst/>
                          <a:latin typeface="+mn-lt"/>
                          <a:ea typeface="+mn-ea"/>
                          <a:cs typeface="+mn-cs"/>
                        </a:rPr>
                        <a:t>rellenar la tabla componiendo las combinaciones de </a:t>
                      </a:r>
                      <a:r>
                        <a:rPr lang="es-ES" sz="2000" b="0" kern="1200" dirty="0" smtClean="0">
                          <a:solidFill>
                            <a:schemeClr val="accent4">
                              <a:lumMod val="50000"/>
                            </a:schemeClr>
                          </a:solidFill>
                          <a:effectLst/>
                          <a:latin typeface="+mn-lt"/>
                          <a:ea typeface="+mn-ea"/>
                          <a:cs typeface="+mn-cs"/>
                        </a:rPr>
                        <a:t>palabras</a:t>
                      </a:r>
                      <a:endParaRPr lang="uk-UA" sz="2000" b="0" dirty="0">
                        <a:solidFill>
                          <a:schemeClr val="accent4">
                            <a:lumMod val="50000"/>
                          </a:schemeClr>
                        </a:solidFill>
                      </a:endParaRPr>
                    </a:p>
                  </a:txBody>
                  <a:tcPr anchor="ctr"/>
                </a:tc>
              </a:tr>
              <a:tr h="367904">
                <a:tc vMerge="1">
                  <a:txBody>
                    <a:bodyPr/>
                    <a:lstStyle/>
                    <a:p>
                      <a:endParaRPr lang="uk-UA"/>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4">
                              <a:lumMod val="50000"/>
                            </a:schemeClr>
                          </a:solidFill>
                        </a:rPr>
                        <a:t>examinar la información</a:t>
                      </a:r>
                      <a:endParaRPr lang="uk-UA" sz="2000" dirty="0" smtClean="0">
                        <a:solidFill>
                          <a:schemeClr val="accent4">
                            <a:lumMod val="50000"/>
                          </a:schemeClr>
                        </a:solidFill>
                      </a:endParaRPr>
                    </a:p>
                    <a:p>
                      <a:pPr algn="ctr"/>
                      <a:endParaRPr lang="uk-UA" dirty="0"/>
                    </a:p>
                  </a:txBody>
                  <a:tcPr anchor="ctr"/>
                </a:tc>
                <a:tc>
                  <a:txBody>
                    <a:bodyPr/>
                    <a:lstStyle/>
                    <a:p>
                      <a:pPr algn="ctr"/>
                      <a:r>
                        <a:rPr lang="es-ES" sz="2000" dirty="0" smtClean="0">
                          <a:solidFill>
                            <a:schemeClr val="accent4">
                              <a:lumMod val="50000"/>
                            </a:schemeClr>
                          </a:solidFill>
                        </a:rPr>
                        <a:t>determinar si la afirmación</a:t>
                      </a:r>
                      <a:r>
                        <a:rPr lang="es-ES" sz="2000" baseline="0" dirty="0" smtClean="0">
                          <a:solidFill>
                            <a:schemeClr val="accent4">
                              <a:lumMod val="50000"/>
                            </a:schemeClr>
                          </a:solidFill>
                        </a:rPr>
                        <a:t> es verdadera o falsa</a:t>
                      </a:r>
                      <a:endParaRPr lang="uk-UA" sz="2000" dirty="0">
                        <a:solidFill>
                          <a:schemeClr val="accent4">
                            <a:lumMod val="50000"/>
                          </a:schemeClr>
                        </a:solidFill>
                      </a:endParaRPr>
                    </a:p>
                  </a:txBody>
                  <a:tcPr anchor="ctr"/>
                </a:tc>
              </a:tr>
            </a:tbl>
          </a:graphicData>
        </a:graphic>
      </p:graphicFrame>
    </p:spTree>
    <p:extLst>
      <p:ext uri="{BB962C8B-B14F-4D97-AF65-F5344CB8AC3E}">
        <p14:creationId xmlns:p14="http://schemas.microsoft.com/office/powerpoint/2010/main" xmlns="" val="3161011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70635"/>
            <a:ext cx="7886700" cy="772012"/>
          </a:xfrm>
        </p:spPr>
        <p:txBody>
          <a:bodyPr>
            <a:normAutofit/>
          </a:bodyPr>
          <a:lstStyle/>
          <a:p>
            <a:pPr algn="ctr"/>
            <a:r>
              <a:rPr lang="es-ES" sz="2400" b="1" dirty="0" smtClean="0">
                <a:solidFill>
                  <a:srgbClr val="002060"/>
                </a:solidFill>
              </a:rPr>
              <a:t>	APLICACIÓN </a:t>
            </a:r>
            <a:r>
              <a:rPr lang="es-ES" sz="2400" b="1" dirty="0">
                <a:solidFill>
                  <a:srgbClr val="002060"/>
                </a:solidFill>
              </a:rPr>
              <a:t>DEL ENFOQUE (</a:t>
            </a:r>
            <a:r>
              <a:rPr lang="es-ES" sz="2400" b="1" dirty="0" smtClean="0">
                <a:solidFill>
                  <a:srgbClr val="002060"/>
                </a:solidFill>
              </a:rPr>
              <a:t>II)</a:t>
            </a:r>
            <a:r>
              <a:rPr lang="es-ES" sz="2400" b="1" dirty="0">
                <a:solidFill>
                  <a:srgbClr val="002060"/>
                </a:solidFill>
              </a:rPr>
              <a:t/>
            </a:r>
            <a:br>
              <a:rPr lang="es-ES" sz="2400" b="1" dirty="0">
                <a:solidFill>
                  <a:srgbClr val="002060"/>
                </a:solidFill>
              </a:rPr>
            </a:br>
            <a:r>
              <a:rPr lang="es-ES" sz="2400" b="1" dirty="0">
                <a:solidFill>
                  <a:srgbClr val="002060"/>
                </a:solidFill>
              </a:rPr>
              <a:t>	</a:t>
            </a:r>
            <a:r>
              <a:rPr lang="es-ES" sz="2400" b="1" dirty="0" smtClean="0">
                <a:solidFill>
                  <a:schemeClr val="accent4">
                    <a:lumMod val="50000"/>
                  </a:schemeClr>
                </a:solidFill>
              </a:rPr>
              <a:t>(</a:t>
            </a:r>
            <a:r>
              <a:rPr lang="es-ES" sz="2400" b="1" dirty="0">
                <a:solidFill>
                  <a:schemeClr val="accent4">
                    <a:lumMod val="50000"/>
                  </a:schemeClr>
                </a:solidFill>
              </a:rPr>
              <a:t>prestar atención </a:t>
            </a:r>
            <a:r>
              <a:rPr lang="es-ES" sz="2400" b="1" dirty="0" smtClean="0">
                <a:solidFill>
                  <a:schemeClr val="accent4">
                    <a:lumMod val="50000"/>
                  </a:schemeClr>
                </a:solidFill>
              </a:rPr>
              <a:t>a </a:t>
            </a:r>
            <a:r>
              <a:rPr lang="es-ES" sz="2400" b="1" dirty="0">
                <a:solidFill>
                  <a:schemeClr val="accent4">
                    <a:lumMod val="50000"/>
                  </a:schemeClr>
                </a:solidFill>
              </a:rPr>
              <a:t>los </a:t>
            </a:r>
            <a:r>
              <a:rPr lang="es-ES" sz="2400" b="1" dirty="0" smtClean="0">
                <a:solidFill>
                  <a:schemeClr val="accent4">
                    <a:lumMod val="50000"/>
                  </a:schemeClr>
                </a:solidFill>
              </a:rPr>
              <a:t>detalles)</a:t>
            </a:r>
            <a:endParaRPr lang="uk-UA" sz="2400" dirty="0"/>
          </a:p>
        </p:txBody>
      </p:sp>
      <p:sp>
        <p:nvSpPr>
          <p:cNvPr id="3" name="Объект 2"/>
          <p:cNvSpPr>
            <a:spLocks noGrp="1"/>
          </p:cNvSpPr>
          <p:nvPr>
            <p:ph idx="1"/>
          </p:nvPr>
        </p:nvSpPr>
        <p:spPr>
          <a:xfrm>
            <a:off x="628649" y="1746738"/>
            <a:ext cx="8069873" cy="4465394"/>
          </a:xfrm>
        </p:spPr>
        <p:txBody>
          <a:bodyPr/>
          <a:lstStyle/>
          <a:p>
            <a:pPr algn="just"/>
            <a:r>
              <a:rPr lang="es-ES" b="1" dirty="0">
                <a:solidFill>
                  <a:schemeClr val="accent4">
                    <a:lumMod val="50000"/>
                  </a:schemeClr>
                </a:solidFill>
              </a:rPr>
              <a:t>Profesor</a:t>
            </a:r>
            <a:r>
              <a:rPr lang="es-ES" dirty="0">
                <a:solidFill>
                  <a:schemeClr val="accent4">
                    <a:lumMod val="50000"/>
                  </a:schemeClr>
                </a:solidFill>
              </a:rPr>
              <a:t>: Pues, pienso que ya es hora para mostraros el vídeofragmento que os he prometido. Vuestra tarea es escuchar atentamente la información y buscar en el discurso de la locutora la solución a las tareas del Anexo 4. </a:t>
            </a:r>
            <a:endParaRPr lang="es-ES" dirty="0" smtClean="0">
              <a:solidFill>
                <a:schemeClr val="accent4">
                  <a:lumMod val="50000"/>
                </a:schemeClr>
              </a:solidFill>
            </a:endParaRPr>
          </a:p>
          <a:p>
            <a:pPr algn="just"/>
            <a:r>
              <a:rPr lang="es-ES" i="1" dirty="0" smtClean="0">
                <a:solidFill>
                  <a:schemeClr val="accent4">
                    <a:lumMod val="50000"/>
                  </a:schemeClr>
                </a:solidFill>
              </a:rPr>
              <a:t>Los</a:t>
            </a:r>
            <a:r>
              <a:rPr lang="es-ES" i="1" dirty="0">
                <a:solidFill>
                  <a:schemeClr val="accent4">
                    <a:lumMod val="50000"/>
                  </a:schemeClr>
                </a:solidFill>
              </a:rPr>
              <a:t> estudiante escuchan la información, hacen las tareas del Anexo 4 y después todos juntos las </a:t>
            </a:r>
            <a:r>
              <a:rPr lang="es-ES" i="1" dirty="0" smtClean="0">
                <a:solidFill>
                  <a:schemeClr val="accent4">
                    <a:lumMod val="50000"/>
                  </a:schemeClr>
                </a:solidFill>
              </a:rPr>
              <a:t>verifican</a:t>
            </a:r>
          </a:p>
          <a:p>
            <a:pPr algn="just"/>
            <a:endParaRPr lang="es-ES" sz="2400" i="1" dirty="0">
              <a:solidFill>
                <a:schemeClr val="accent4">
                  <a:lumMod val="50000"/>
                </a:schemeClr>
              </a:solidFill>
            </a:endParaRPr>
          </a:p>
          <a:p>
            <a:r>
              <a:rPr lang="es-ES" b="1" dirty="0">
                <a:solidFill>
                  <a:schemeClr val="accent4">
                    <a:lumMod val="50000"/>
                  </a:schemeClr>
                </a:solidFill>
              </a:rPr>
              <a:t>Profesor</a:t>
            </a:r>
            <a:r>
              <a:rPr lang="es-ES" dirty="0">
                <a:solidFill>
                  <a:schemeClr val="accent4">
                    <a:lumMod val="50000"/>
                  </a:schemeClr>
                </a:solidFill>
              </a:rPr>
              <a:t>: Pienso que ya estáis listos para escuchar la información de la II parte del vídeofragmento. Vuestra tarea es escuchar atentamente la información y buscar en el discurso de la locutora la solución a la tarea A del Anexo 8.</a:t>
            </a:r>
            <a:endParaRPr lang="uk-UA" dirty="0">
              <a:solidFill>
                <a:schemeClr val="accent4">
                  <a:lumMod val="50000"/>
                </a:schemeClr>
              </a:solidFill>
            </a:endParaRPr>
          </a:p>
          <a:p>
            <a:r>
              <a:rPr lang="es-ES" i="1" dirty="0">
                <a:solidFill>
                  <a:schemeClr val="accent4">
                    <a:lumMod val="50000"/>
                  </a:schemeClr>
                </a:solidFill>
              </a:rPr>
              <a:t>Los estudiante escuchan la información, hacen la tarea A del Anexo 8 y después todos juntos las verifican</a:t>
            </a:r>
            <a:endParaRPr lang="uk-UA" dirty="0">
              <a:solidFill>
                <a:schemeClr val="accent4">
                  <a:lumMod val="50000"/>
                </a:schemeClr>
              </a:solidFill>
            </a:endParaRPr>
          </a:p>
        </p:txBody>
      </p:sp>
      <p:cxnSp>
        <p:nvCxnSpPr>
          <p:cNvPr id="5" name="Прямая соединительная линия 4"/>
          <p:cNvCxnSpPr/>
          <p:nvPr/>
        </p:nvCxnSpPr>
        <p:spPr>
          <a:xfrm>
            <a:off x="879231" y="3880338"/>
            <a:ext cx="116058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812869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018197"/>
          </a:xfrm>
        </p:spPr>
        <p:txBody>
          <a:bodyPr>
            <a:normAutofit/>
          </a:bodyPr>
          <a:lstStyle/>
          <a:p>
            <a:pPr algn="ctr"/>
            <a:r>
              <a:rPr lang="es-ES" sz="2800" b="1" dirty="0" smtClean="0">
                <a:solidFill>
                  <a:srgbClr val="002060"/>
                </a:solidFill>
              </a:rPr>
              <a:t>	APLICACIÓN </a:t>
            </a:r>
            <a:r>
              <a:rPr lang="es-ES" sz="2800" b="1" dirty="0">
                <a:solidFill>
                  <a:srgbClr val="002060"/>
                </a:solidFill>
              </a:rPr>
              <a:t>DEL ENFOQUE (II)</a:t>
            </a:r>
            <a:br>
              <a:rPr lang="es-ES" sz="2800" b="1" dirty="0">
                <a:solidFill>
                  <a:srgbClr val="002060"/>
                </a:solidFill>
              </a:rPr>
            </a:br>
            <a:r>
              <a:rPr lang="es-ES" sz="2800" b="1" dirty="0">
                <a:solidFill>
                  <a:srgbClr val="002060"/>
                </a:solidFill>
              </a:rPr>
              <a:t>	</a:t>
            </a:r>
            <a:r>
              <a:rPr lang="es-ES" sz="2800" b="1" dirty="0">
                <a:solidFill>
                  <a:schemeClr val="accent4">
                    <a:lumMod val="50000"/>
                  </a:schemeClr>
                </a:solidFill>
              </a:rPr>
              <a:t>(prestar atención a los detalles)</a:t>
            </a:r>
            <a:endParaRPr lang="uk-UA" sz="2800" dirty="0"/>
          </a:p>
        </p:txBody>
      </p:sp>
      <p:sp>
        <p:nvSpPr>
          <p:cNvPr id="3" name="Объект 2"/>
          <p:cNvSpPr>
            <a:spLocks noGrp="1"/>
          </p:cNvSpPr>
          <p:nvPr>
            <p:ph idx="1"/>
          </p:nvPr>
        </p:nvSpPr>
        <p:spPr>
          <a:xfrm>
            <a:off x="640373" y="1570893"/>
            <a:ext cx="7886700" cy="4688132"/>
          </a:xfrm>
        </p:spPr>
        <p:txBody>
          <a:bodyPr>
            <a:normAutofit fontScale="85000" lnSpcReduction="20000"/>
          </a:bodyPr>
          <a:lstStyle/>
          <a:p>
            <a:pPr marL="0" indent="0" algn="ctr">
              <a:buNone/>
            </a:pPr>
            <a:r>
              <a:rPr lang="es-ES" b="1" dirty="0">
                <a:solidFill>
                  <a:schemeClr val="accent4">
                    <a:lumMod val="50000"/>
                  </a:schemeClr>
                </a:solidFill>
              </a:rPr>
              <a:t>ANEXO 4</a:t>
            </a:r>
            <a:endParaRPr lang="uk-UA" dirty="0">
              <a:solidFill>
                <a:schemeClr val="accent4">
                  <a:lumMod val="50000"/>
                </a:schemeClr>
              </a:solidFill>
            </a:endParaRPr>
          </a:p>
          <a:p>
            <a:pPr lvl="0" algn="just"/>
            <a:r>
              <a:rPr lang="es-ES" b="1" dirty="0" smtClean="0">
                <a:solidFill>
                  <a:schemeClr val="accent4">
                    <a:lumMod val="50000"/>
                  </a:schemeClr>
                </a:solidFill>
              </a:rPr>
              <a:t>A. Rellena </a:t>
            </a:r>
            <a:r>
              <a:rPr lang="es-ES" b="1" dirty="0">
                <a:solidFill>
                  <a:schemeClr val="accent4">
                    <a:lumMod val="50000"/>
                  </a:schemeClr>
                </a:solidFill>
              </a:rPr>
              <a:t>los blancos con palabras o frases que oigas: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Es ............... especial que tenemos todos los seres humanos.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¿Lo que haces te entusiasma, ............... te motiva?</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¿Los frutos de tu trabajo te permiten vivir tranquilo ............... y sentirte seguro?</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Si la rutina y ............... llenan nuestros días, en muy poco tiempo nos sentiremos tristes.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Si a lo que te dedicas te da .............. o te hace infeliz es posible que estés ignorando .............. interior de tu talento.</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Si no te sientes pleno, es un signo ............... para buscar nuevas posibilidades y cambiar ............... .</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El primer paso es encontrar cuál es tu ............... de vida.</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Las facturas no se pagarán ............... mientras yo me siento a meditar.</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Las posibilidades de resolver esos problemas sin ............... las cosas son casi nulas.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Si quieres hacer dinero tienes que lograr que tu ............... sea un hábito diario.</a:t>
            </a:r>
            <a:endParaRPr lang="uk-UA" dirty="0">
              <a:solidFill>
                <a:schemeClr val="accent4">
                  <a:lumMod val="50000"/>
                </a:schemeClr>
              </a:solidFill>
            </a:endParaRPr>
          </a:p>
        </p:txBody>
      </p:sp>
    </p:spTree>
    <p:extLst>
      <p:ext uri="{BB962C8B-B14F-4D97-AF65-F5344CB8AC3E}">
        <p14:creationId xmlns:p14="http://schemas.microsoft.com/office/powerpoint/2010/main" xmlns="" val="892061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76812"/>
          </a:xfrm>
        </p:spPr>
        <p:txBody>
          <a:bodyPr>
            <a:normAutofit/>
          </a:bodyPr>
          <a:lstStyle/>
          <a:p>
            <a:pPr algn="ctr"/>
            <a:r>
              <a:rPr lang="es-ES" sz="2800" b="1" dirty="0" smtClean="0">
                <a:solidFill>
                  <a:srgbClr val="002060"/>
                </a:solidFill>
              </a:rPr>
              <a:t>	APLICACIÓN </a:t>
            </a:r>
            <a:r>
              <a:rPr lang="es-ES" sz="2800" b="1" dirty="0">
                <a:solidFill>
                  <a:srgbClr val="002060"/>
                </a:solidFill>
              </a:rPr>
              <a:t>DEL ENFOQUE (II)</a:t>
            </a:r>
            <a:br>
              <a:rPr lang="es-ES" sz="2800" b="1" dirty="0">
                <a:solidFill>
                  <a:srgbClr val="002060"/>
                </a:solidFill>
              </a:rPr>
            </a:br>
            <a:r>
              <a:rPr lang="es-ES" sz="2800" b="1" dirty="0">
                <a:solidFill>
                  <a:srgbClr val="002060"/>
                </a:solidFill>
              </a:rPr>
              <a:t>	</a:t>
            </a:r>
            <a:r>
              <a:rPr lang="es-ES" sz="2800" b="1" dirty="0">
                <a:solidFill>
                  <a:schemeClr val="accent4">
                    <a:lumMod val="50000"/>
                  </a:schemeClr>
                </a:solidFill>
              </a:rPr>
              <a:t>(prestar atención a los detalles)</a:t>
            </a:r>
            <a:endParaRPr lang="uk-UA" sz="2800" dirty="0"/>
          </a:p>
        </p:txBody>
      </p:sp>
      <p:sp>
        <p:nvSpPr>
          <p:cNvPr id="5" name="Rectangle 1"/>
          <p:cNvSpPr>
            <a:spLocks noChangeArrowheads="1"/>
          </p:cNvSpPr>
          <p:nvPr/>
        </p:nvSpPr>
        <p:spPr bwMode="auto">
          <a:xfrm>
            <a:off x="1354138" y="2200117"/>
            <a:ext cx="18473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Объект 5"/>
          <p:cNvSpPr>
            <a:spLocks noGrp="1"/>
          </p:cNvSpPr>
          <p:nvPr>
            <p:ph idx="1"/>
          </p:nvPr>
        </p:nvSpPr>
        <p:spPr>
          <a:xfrm>
            <a:off x="640373" y="1532548"/>
            <a:ext cx="7886700" cy="4351338"/>
          </a:xfrm>
        </p:spPr>
        <p:txBody>
          <a:bodyPr/>
          <a:lstStyle/>
          <a:p>
            <a:pPr marL="0" indent="0" algn="ctr">
              <a:buNone/>
            </a:pPr>
            <a:r>
              <a:rPr lang="es-ES" sz="1900" b="1" dirty="0">
                <a:solidFill>
                  <a:schemeClr val="accent4">
                    <a:lumMod val="50000"/>
                  </a:schemeClr>
                </a:solidFill>
              </a:rPr>
              <a:t>ANEXO 8</a:t>
            </a:r>
            <a:endParaRPr lang="uk-UA" sz="1900" dirty="0">
              <a:solidFill>
                <a:schemeClr val="accent4">
                  <a:lumMod val="50000"/>
                </a:schemeClr>
              </a:solidFill>
            </a:endParaRPr>
          </a:p>
          <a:p>
            <a:pPr lvl="0"/>
            <a:r>
              <a:rPr lang="es-ES" sz="1900" b="1" dirty="0">
                <a:solidFill>
                  <a:schemeClr val="accent4">
                    <a:lumMod val="50000"/>
                  </a:schemeClr>
                </a:solidFill>
              </a:rPr>
              <a:t>Rellena la tabla</a:t>
            </a:r>
            <a:r>
              <a:rPr lang="es-ES" sz="1900" b="1" dirty="0" smtClean="0">
                <a:solidFill>
                  <a:schemeClr val="accent4">
                    <a:lumMod val="50000"/>
                  </a:schemeClr>
                </a:solidFill>
              </a:rPr>
              <a:t>:</a:t>
            </a:r>
          </a:p>
          <a:p>
            <a:pPr lvl="0"/>
            <a:endParaRPr lang="uk-UA" dirty="0">
              <a:solidFill>
                <a:schemeClr val="accent4">
                  <a:lumMod val="50000"/>
                </a:schemeClr>
              </a:solidFill>
            </a:endParaRPr>
          </a:p>
          <a:p>
            <a:endParaRPr lang="uk-UA" dirty="0"/>
          </a:p>
        </p:txBody>
      </p:sp>
      <p:graphicFrame>
        <p:nvGraphicFramePr>
          <p:cNvPr id="7" name="Таблица 6"/>
          <p:cNvGraphicFramePr>
            <a:graphicFrameLocks noGrp="1"/>
          </p:cNvGraphicFramePr>
          <p:nvPr>
            <p:extLst>
              <p:ext uri="{D42A27DB-BD31-4B8C-83A1-F6EECF244321}">
                <p14:modId xmlns:p14="http://schemas.microsoft.com/office/powerpoint/2010/main" xmlns="" val="1558645835"/>
              </p:ext>
            </p:extLst>
          </p:nvPr>
        </p:nvGraphicFramePr>
        <p:xfrm>
          <a:off x="1013533" y="2254947"/>
          <a:ext cx="6794036" cy="3684795"/>
        </p:xfrm>
        <a:graphic>
          <a:graphicData uri="http://schemas.openxmlformats.org/drawingml/2006/table">
            <a:tbl>
              <a:tblPr firstRow="1" firstCol="1" bandRow="1">
                <a:tableStyleId>{5940675A-B579-460E-94D1-54222C63F5DA}</a:tableStyleId>
              </a:tblPr>
              <a:tblGrid>
                <a:gridCol w="3396683"/>
                <a:gridCol w="3397353"/>
              </a:tblGrid>
              <a:tr h="283446">
                <a:tc>
                  <a:txBody>
                    <a:bodyPr/>
                    <a:lstStyle/>
                    <a:p>
                      <a:pPr algn="ctr">
                        <a:lnSpc>
                          <a:spcPct val="100000"/>
                        </a:lnSpc>
                        <a:spcAft>
                          <a:spcPts val="0"/>
                        </a:spcAft>
                      </a:pPr>
                      <a:r>
                        <a:rPr lang="es-ES" sz="1600" b="1" dirty="0">
                          <a:solidFill>
                            <a:schemeClr val="accent4">
                              <a:lumMod val="50000"/>
                            </a:schemeClr>
                          </a:solidFill>
                          <a:effectLst/>
                        </a:rPr>
                        <a:t>el 1</a:t>
                      </a:r>
                      <a:r>
                        <a:rPr lang="es-ES" sz="1600" b="1" baseline="30000" dirty="0">
                          <a:solidFill>
                            <a:schemeClr val="accent4">
                              <a:lumMod val="50000"/>
                            </a:schemeClr>
                          </a:solidFill>
                          <a:effectLst/>
                        </a:rPr>
                        <a:t>er</a:t>
                      </a:r>
                      <a:r>
                        <a:rPr lang="es-ES" sz="1600" b="1" dirty="0">
                          <a:solidFill>
                            <a:schemeClr val="accent4">
                              <a:lumMod val="50000"/>
                            </a:schemeClr>
                          </a:solidFill>
                          <a:effectLst/>
                        </a:rPr>
                        <a:t> paso</a:t>
                      </a:r>
                      <a:endParaRPr lang="uk-UA" sz="1600" b="1" dirty="0">
                        <a:solidFill>
                          <a:schemeClr val="accent4">
                            <a:lumMod val="50000"/>
                          </a:schemeClr>
                        </a:solidFill>
                        <a:effectLst/>
                        <a:latin typeface="Times New Roman"/>
                        <a:ea typeface="Calibri"/>
                      </a:endParaRPr>
                    </a:p>
                  </a:txBody>
                  <a:tcPr marL="68580" marR="68580" marT="0" marB="0" anchor="ctr"/>
                </a:tc>
                <a:tc>
                  <a:txBody>
                    <a:bodyPr/>
                    <a:lstStyle/>
                    <a:p>
                      <a:pPr algn="ctr">
                        <a:lnSpc>
                          <a:spcPct val="100000"/>
                        </a:lnSpc>
                        <a:spcAft>
                          <a:spcPts val="0"/>
                        </a:spcAft>
                      </a:pPr>
                      <a:r>
                        <a:rPr lang="es-ES" sz="1600" b="1" dirty="0">
                          <a:solidFill>
                            <a:schemeClr val="accent4">
                              <a:lumMod val="50000"/>
                            </a:schemeClr>
                          </a:solidFill>
                          <a:effectLst/>
                        </a:rPr>
                        <a:t>el 2</a:t>
                      </a:r>
                      <a:r>
                        <a:rPr lang="es-ES" sz="1600" b="1" baseline="30000" dirty="0">
                          <a:solidFill>
                            <a:schemeClr val="accent4">
                              <a:lumMod val="50000"/>
                            </a:schemeClr>
                          </a:solidFill>
                          <a:effectLst/>
                        </a:rPr>
                        <a:t>do</a:t>
                      </a:r>
                      <a:r>
                        <a:rPr lang="es-ES" sz="1600" b="1" dirty="0">
                          <a:solidFill>
                            <a:schemeClr val="accent4">
                              <a:lumMod val="50000"/>
                            </a:schemeClr>
                          </a:solidFill>
                          <a:effectLst/>
                        </a:rPr>
                        <a:t> paso</a:t>
                      </a:r>
                      <a:endParaRPr lang="uk-UA" sz="1600" b="1" dirty="0">
                        <a:solidFill>
                          <a:schemeClr val="accent4">
                            <a:lumMod val="50000"/>
                          </a:schemeClr>
                        </a:solidFill>
                        <a:effectLst/>
                        <a:latin typeface="Times New Roman"/>
                        <a:ea typeface="Calibri"/>
                      </a:endParaRPr>
                    </a:p>
                  </a:txBody>
                  <a:tcPr marL="68580" marR="68580" marT="0" marB="0" anchor="ctr"/>
                </a:tc>
              </a:tr>
              <a:tr h="283446">
                <a:tc gridSpan="2">
                  <a:txBody>
                    <a:bodyPr/>
                    <a:lstStyle/>
                    <a:p>
                      <a:pPr algn="ctr">
                        <a:lnSpc>
                          <a:spcPct val="100000"/>
                        </a:lnSpc>
                        <a:spcAft>
                          <a:spcPts val="0"/>
                        </a:spcAft>
                      </a:pPr>
                      <a:r>
                        <a:rPr lang="es-ES" sz="1600" i="1" dirty="0">
                          <a:solidFill>
                            <a:schemeClr val="accent4">
                              <a:lumMod val="50000"/>
                            </a:schemeClr>
                          </a:solidFill>
                          <a:effectLst/>
                        </a:rPr>
                        <a:t>Objetivo</a:t>
                      </a:r>
                      <a:endParaRPr lang="uk-UA" sz="1600" i="1" dirty="0">
                        <a:solidFill>
                          <a:schemeClr val="accent4">
                            <a:lumMod val="50000"/>
                          </a:schemeClr>
                        </a:solidFill>
                        <a:effectLst/>
                        <a:latin typeface="Times New Roman"/>
                        <a:ea typeface="Calibri"/>
                      </a:endParaRPr>
                    </a:p>
                  </a:txBody>
                  <a:tcPr marL="68580" marR="68580" marT="0" marB="0" anchor="ctr"/>
                </a:tc>
                <a:tc hMerge="1">
                  <a:txBody>
                    <a:bodyPr/>
                    <a:lstStyle/>
                    <a:p>
                      <a:endParaRPr lang="uk-UA"/>
                    </a:p>
                  </a:txBody>
                  <a:tcPr/>
                </a:tc>
              </a:tr>
              <a:tr h="1133783">
                <a:tc>
                  <a:txBody>
                    <a:bodyPr/>
                    <a:lstStyle/>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conectarte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emprender un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hacer un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responder ... </a:t>
                      </a:r>
                      <a:endParaRPr lang="uk-UA" sz="1500" dirty="0">
                        <a:solidFill>
                          <a:schemeClr val="accent4">
                            <a:lumMod val="50000"/>
                          </a:schemeClr>
                        </a:solidFill>
                        <a:effectLst/>
                        <a:latin typeface="Times New Roman"/>
                        <a:ea typeface="Calibri"/>
                      </a:endParaRPr>
                    </a:p>
                  </a:txBody>
                  <a:tcPr marL="68580" marR="68580" marT="0" marB="0"/>
                </a:tc>
                <a:tc>
                  <a:txBody>
                    <a:bodyPr/>
                    <a:lstStyle/>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hacer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escuchar tu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detectar los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2"/>
                        </a:buBlip>
                      </a:pPr>
                      <a:r>
                        <a:rPr lang="es-ES" sz="1500" dirty="0">
                          <a:solidFill>
                            <a:schemeClr val="accent4">
                              <a:lumMod val="50000"/>
                            </a:schemeClr>
                          </a:solidFill>
                          <a:effectLst/>
                        </a:rPr>
                        <a:t>reconocer ... </a:t>
                      </a:r>
                      <a:endParaRPr lang="uk-UA" sz="1500" dirty="0">
                        <a:solidFill>
                          <a:schemeClr val="accent4">
                            <a:lumMod val="50000"/>
                          </a:schemeClr>
                        </a:solidFill>
                        <a:effectLst/>
                        <a:latin typeface="Times New Roman"/>
                        <a:ea typeface="Calibri"/>
                      </a:endParaRPr>
                    </a:p>
                  </a:txBody>
                  <a:tcPr marL="68580" marR="68580" marT="0" marB="0"/>
                </a:tc>
              </a:tr>
              <a:tr h="283446">
                <a:tc gridSpan="2">
                  <a:txBody>
                    <a:bodyPr/>
                    <a:lstStyle/>
                    <a:p>
                      <a:pPr algn="ctr">
                        <a:lnSpc>
                          <a:spcPct val="100000"/>
                        </a:lnSpc>
                        <a:spcAft>
                          <a:spcPts val="0"/>
                        </a:spcAft>
                      </a:pPr>
                      <a:r>
                        <a:rPr lang="es-ES" sz="1600" i="1" dirty="0">
                          <a:solidFill>
                            <a:schemeClr val="accent4">
                              <a:lumMod val="50000"/>
                            </a:schemeClr>
                          </a:solidFill>
                          <a:effectLst/>
                        </a:rPr>
                        <a:t>Técnica</a:t>
                      </a:r>
                      <a:endParaRPr lang="uk-UA" sz="1600" i="1" dirty="0">
                        <a:solidFill>
                          <a:schemeClr val="accent4">
                            <a:lumMod val="50000"/>
                          </a:schemeClr>
                        </a:solidFill>
                        <a:effectLst/>
                        <a:latin typeface="Times New Roman"/>
                        <a:ea typeface="Calibri"/>
                      </a:endParaRPr>
                    </a:p>
                  </a:txBody>
                  <a:tcPr marL="68580" marR="68580" marT="0" marB="0" anchor="ctr"/>
                </a:tc>
                <a:tc hMerge="1">
                  <a:txBody>
                    <a:bodyPr/>
                    <a:lstStyle/>
                    <a:p>
                      <a:endParaRPr lang="uk-UA"/>
                    </a:p>
                  </a:txBody>
                  <a:tcPr/>
                </a:tc>
              </a:tr>
              <a:tr h="1700674">
                <a:tc>
                  <a:txBody>
                    <a:bodyPr/>
                    <a:lstStyle/>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apagar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mantenerte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respirar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mantenerte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observar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hacerte ... </a:t>
                      </a:r>
                      <a:endParaRPr lang="uk-UA" sz="1500" dirty="0">
                        <a:solidFill>
                          <a:schemeClr val="accent4">
                            <a:lumMod val="50000"/>
                          </a:schemeClr>
                        </a:solidFill>
                        <a:effectLst/>
                        <a:latin typeface="Times New Roman"/>
                        <a:ea typeface="Calibri"/>
                      </a:endParaRPr>
                    </a:p>
                  </a:txBody>
                  <a:tcPr marL="68580" marR="68580" marT="0" marB="0"/>
                </a:tc>
                <a:tc>
                  <a:txBody>
                    <a:bodyPr/>
                    <a:lstStyle/>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elegir pensar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cambiar los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revisar las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imaginarte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tener una ... </a:t>
                      </a:r>
                      <a:endParaRPr lang="uk-UA" sz="1500" dirty="0">
                        <a:solidFill>
                          <a:schemeClr val="accent4">
                            <a:lumMod val="50000"/>
                          </a:schemeClr>
                        </a:solidFill>
                        <a:effectLst/>
                      </a:endParaRPr>
                    </a:p>
                    <a:p>
                      <a:pPr marL="342900" lvl="0" indent="-342900" algn="just">
                        <a:lnSpc>
                          <a:spcPct val="100000"/>
                        </a:lnSpc>
                        <a:spcAft>
                          <a:spcPts val="0"/>
                        </a:spcAft>
                        <a:buFont typeface="Symbol"/>
                        <a:buBlip>
                          <a:blip r:embed="rId3"/>
                        </a:buBlip>
                      </a:pPr>
                      <a:r>
                        <a:rPr lang="es-ES" sz="1500" dirty="0">
                          <a:solidFill>
                            <a:schemeClr val="accent4">
                              <a:lumMod val="50000"/>
                            </a:schemeClr>
                          </a:solidFill>
                          <a:effectLst/>
                        </a:rPr>
                        <a:t>permitirte ... </a:t>
                      </a:r>
                      <a:endParaRPr lang="uk-UA" sz="1500" dirty="0">
                        <a:solidFill>
                          <a:schemeClr val="accent4">
                            <a:lumMod val="50000"/>
                          </a:schemeClr>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xmlns="" val="3465338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94081"/>
            <a:ext cx="7886700" cy="877520"/>
          </a:xfrm>
        </p:spPr>
        <p:txBody>
          <a:bodyPr>
            <a:normAutofit/>
          </a:bodyPr>
          <a:lstStyle/>
          <a:p>
            <a:pPr algn="ctr"/>
            <a:r>
              <a:rPr lang="es-ES" sz="2800" b="1" dirty="0" smtClean="0">
                <a:solidFill>
                  <a:srgbClr val="002060"/>
                </a:solidFill>
              </a:rPr>
              <a:t>	APLICACIÓN </a:t>
            </a:r>
            <a:r>
              <a:rPr lang="es-ES" sz="2800" b="1" dirty="0">
                <a:solidFill>
                  <a:srgbClr val="002060"/>
                </a:solidFill>
              </a:rPr>
              <a:t>DEL ENFOQUE (II)</a:t>
            </a:r>
            <a:br>
              <a:rPr lang="es-ES" sz="2800" b="1" dirty="0">
                <a:solidFill>
                  <a:srgbClr val="002060"/>
                </a:solidFill>
              </a:rPr>
            </a:br>
            <a:r>
              <a:rPr lang="es-ES" sz="2800" b="1" dirty="0">
                <a:solidFill>
                  <a:srgbClr val="002060"/>
                </a:solidFill>
              </a:rPr>
              <a:t>	</a:t>
            </a:r>
            <a:r>
              <a:rPr lang="es-ES" sz="2800" b="1" dirty="0" smtClean="0">
                <a:solidFill>
                  <a:schemeClr val="accent4">
                    <a:lumMod val="50000"/>
                  </a:schemeClr>
                </a:solidFill>
              </a:rPr>
              <a:t>(</a:t>
            </a:r>
            <a:r>
              <a:rPr lang="es-ES" sz="2800" b="1" dirty="0">
                <a:solidFill>
                  <a:schemeClr val="accent4">
                    <a:lumMod val="50000"/>
                  </a:schemeClr>
                </a:solidFill>
              </a:rPr>
              <a:t>examinar la </a:t>
            </a:r>
            <a:r>
              <a:rPr lang="es-ES" sz="2800" b="1" dirty="0" smtClean="0">
                <a:solidFill>
                  <a:schemeClr val="accent4">
                    <a:lumMod val="50000"/>
                  </a:schemeClr>
                </a:solidFill>
              </a:rPr>
              <a:t>información)</a:t>
            </a:r>
            <a:endParaRPr lang="uk-UA" sz="2800" dirty="0"/>
          </a:p>
        </p:txBody>
      </p:sp>
      <p:sp>
        <p:nvSpPr>
          <p:cNvPr id="3" name="Объект 2"/>
          <p:cNvSpPr>
            <a:spLocks noGrp="1"/>
          </p:cNvSpPr>
          <p:nvPr>
            <p:ph idx="1"/>
          </p:nvPr>
        </p:nvSpPr>
        <p:spPr>
          <a:xfrm>
            <a:off x="628650" y="1594338"/>
            <a:ext cx="7886700" cy="4582625"/>
          </a:xfrm>
        </p:spPr>
        <p:txBody>
          <a:bodyPr>
            <a:normAutofit fontScale="85000" lnSpcReduction="20000"/>
          </a:bodyPr>
          <a:lstStyle/>
          <a:p>
            <a:pPr marL="0" indent="0" algn="ctr">
              <a:buNone/>
            </a:pPr>
            <a:r>
              <a:rPr lang="es-ES" b="1" dirty="0" smtClean="0">
                <a:solidFill>
                  <a:schemeClr val="accent4">
                    <a:lumMod val="50000"/>
                  </a:schemeClr>
                </a:solidFill>
              </a:rPr>
              <a:t>ANEXO 4</a:t>
            </a:r>
            <a:endParaRPr lang="es-ES" dirty="0" smtClean="0">
              <a:solidFill>
                <a:schemeClr val="accent4">
                  <a:lumMod val="50000"/>
                </a:schemeClr>
              </a:solidFill>
            </a:endParaRPr>
          </a:p>
          <a:p>
            <a:pPr lvl="0"/>
            <a:r>
              <a:rPr lang="es-ES" b="1" dirty="0" smtClean="0">
                <a:solidFill>
                  <a:schemeClr val="accent4">
                    <a:lumMod val="50000"/>
                  </a:schemeClr>
                </a:solidFill>
              </a:rPr>
              <a:t>B. Según </a:t>
            </a:r>
            <a:r>
              <a:rPr lang="es-ES" b="1" dirty="0">
                <a:solidFill>
                  <a:schemeClr val="accent4">
                    <a:lumMod val="50000"/>
                  </a:schemeClr>
                </a:solidFill>
              </a:rPr>
              <a:t>la información del vídeofragmento, son verdaderas o falsas las siguientes afirmaciones: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En este capítulo se trata de cómo tu puesto de trabajo es único y divertido.</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Si diste la respuesta negativa a la mayoría de las preguntas propuestas para reflexionar, es la señal de que tienes algunos problemas.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Nuestra existencia se llena significado cumpliendo alguna misión y logrando una meta personal.</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Nos sentiremos tristes cuando hacemos lo con que disfrutamos.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El talento nos envía señales de alarma si nos molesta lo a que nos dedicamos.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Evolucionar es quedarse a la deriva sin cambiar de rumbo de la vida.</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Aunque entiendas tu propósito de vida, no podrás transformar lo que no te gusta.</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Replantearte las cosas te facilitará la resolución de los problemas.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Según Einstein, las mismas actividades conducen a los resultados diferentes.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Autoevolución es un hábito diario.</a:t>
            </a:r>
            <a:endParaRPr lang="uk-UA" dirty="0">
              <a:solidFill>
                <a:schemeClr val="accent4">
                  <a:lumMod val="50000"/>
                </a:schemeClr>
              </a:solidFill>
            </a:endParaRPr>
          </a:p>
          <a:p>
            <a:pPr marL="0" indent="0" algn="just">
              <a:buNone/>
            </a:pPr>
            <a:endParaRPr lang="es-ES" dirty="0" smtClean="0"/>
          </a:p>
          <a:p>
            <a:endParaRPr lang="uk-UA" dirty="0"/>
          </a:p>
        </p:txBody>
      </p:sp>
    </p:spTree>
    <p:extLst>
      <p:ext uri="{BB962C8B-B14F-4D97-AF65-F5344CB8AC3E}">
        <p14:creationId xmlns:p14="http://schemas.microsoft.com/office/powerpoint/2010/main" xmlns="" val="2817363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53366"/>
          </a:xfrm>
        </p:spPr>
        <p:txBody>
          <a:bodyPr>
            <a:normAutofit/>
          </a:bodyPr>
          <a:lstStyle/>
          <a:p>
            <a:pPr algn="ctr"/>
            <a:r>
              <a:rPr lang="es-ES" sz="3200" b="1" dirty="0">
                <a:solidFill>
                  <a:srgbClr val="002060"/>
                </a:solidFill>
              </a:rPr>
              <a:t>APLICACIÓN DEL ENFOQUE (</a:t>
            </a:r>
            <a:r>
              <a:rPr lang="es-ES" sz="3200" b="1" dirty="0" smtClean="0">
                <a:solidFill>
                  <a:srgbClr val="002060"/>
                </a:solidFill>
              </a:rPr>
              <a:t>III)</a:t>
            </a:r>
            <a:endParaRPr lang="uk-UA" sz="3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681361962"/>
              </p:ext>
            </p:extLst>
          </p:nvPr>
        </p:nvGraphicFramePr>
        <p:xfrm>
          <a:off x="902677" y="2013194"/>
          <a:ext cx="7577504" cy="3953966"/>
        </p:xfrm>
        <a:graphic>
          <a:graphicData uri="http://schemas.openxmlformats.org/drawingml/2006/table">
            <a:tbl>
              <a:tblPr firstRow="1" bandRow="1">
                <a:tableStyleId>{5940675A-B579-460E-94D1-54222C63F5DA}</a:tableStyleId>
              </a:tblPr>
              <a:tblGrid>
                <a:gridCol w="2054176"/>
                <a:gridCol w="2037178"/>
                <a:gridCol w="3486150"/>
              </a:tblGrid>
              <a:tr h="461034">
                <a:tc>
                  <a:txBody>
                    <a:bodyPr/>
                    <a:lstStyle/>
                    <a:p>
                      <a:pPr algn="ctr"/>
                      <a:r>
                        <a:rPr lang="es-ES" sz="2000" dirty="0" smtClean="0">
                          <a:solidFill>
                            <a:srgbClr val="0070C0"/>
                          </a:solidFill>
                        </a:rPr>
                        <a:t>Etapa</a:t>
                      </a:r>
                      <a:endParaRPr lang="uk-UA" sz="2000" dirty="0">
                        <a:solidFill>
                          <a:srgbClr val="0070C0"/>
                        </a:solidFill>
                      </a:endParaRPr>
                    </a:p>
                  </a:txBody>
                  <a:tcPr>
                    <a:solidFill>
                      <a:schemeClr val="accent4">
                        <a:lumMod val="20000"/>
                        <a:lumOff val="80000"/>
                      </a:schemeClr>
                    </a:solidFill>
                  </a:tcPr>
                </a:tc>
                <a:tc>
                  <a:txBody>
                    <a:bodyPr/>
                    <a:lstStyle/>
                    <a:p>
                      <a:pPr algn="ctr"/>
                      <a:r>
                        <a:rPr lang="es-ES" sz="2000" dirty="0" smtClean="0">
                          <a:solidFill>
                            <a:srgbClr val="0070C0"/>
                          </a:solidFill>
                        </a:rPr>
                        <a:t>Procedimiento</a:t>
                      </a:r>
                      <a:endParaRPr lang="uk-UA" sz="2000" dirty="0">
                        <a:solidFill>
                          <a:srgbClr val="0070C0"/>
                        </a:solidFill>
                      </a:endParaRPr>
                    </a:p>
                  </a:txBody>
                  <a:tcPr>
                    <a:solidFill>
                      <a:schemeClr val="accent4">
                        <a:lumMod val="20000"/>
                        <a:lumOff val="80000"/>
                      </a:schemeClr>
                    </a:solidFill>
                  </a:tcPr>
                </a:tc>
                <a:tc>
                  <a:txBody>
                    <a:bodyPr/>
                    <a:lstStyle/>
                    <a:p>
                      <a:pPr algn="ctr"/>
                      <a:r>
                        <a:rPr lang="es-ES" sz="2000" dirty="0" smtClean="0">
                          <a:solidFill>
                            <a:srgbClr val="0070C0"/>
                          </a:solidFill>
                        </a:rPr>
                        <a:t>Actividad</a:t>
                      </a:r>
                      <a:endParaRPr lang="uk-UA" sz="2000" dirty="0">
                        <a:solidFill>
                          <a:srgbClr val="0070C0"/>
                        </a:solidFill>
                      </a:endParaRPr>
                    </a:p>
                  </a:txBody>
                  <a:tcPr>
                    <a:solidFill>
                      <a:schemeClr val="accent4">
                        <a:lumMod val="20000"/>
                        <a:lumOff val="80000"/>
                      </a:schemeClr>
                    </a:solidFill>
                  </a:tcPr>
                </a:tc>
              </a:tr>
              <a:tr h="780212">
                <a:tc rowSpan="4">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4">
                              <a:lumMod val="50000"/>
                            </a:schemeClr>
                          </a:solidFill>
                        </a:rPr>
                        <a:t>Después del visionado</a:t>
                      </a:r>
                      <a:endParaRPr lang="uk-UA" sz="2000" dirty="0" smtClean="0">
                        <a:solidFill>
                          <a:schemeClr val="accent4">
                            <a:lumMod val="50000"/>
                          </a:schemeClr>
                        </a:solidFill>
                      </a:endParaRPr>
                    </a:p>
                    <a:p>
                      <a:pPr algn="ctr"/>
                      <a:endParaRPr lang="uk-UA" sz="2000" dirty="0"/>
                    </a:p>
                  </a:txBody>
                  <a:tcPr anchor="ctr"/>
                </a:tc>
                <a:tc>
                  <a:txBody>
                    <a:bodyPr/>
                    <a:lstStyle/>
                    <a:p>
                      <a:pPr algn="ctr"/>
                      <a:r>
                        <a:rPr lang="es-ES" sz="2000" dirty="0" smtClean="0">
                          <a:solidFill>
                            <a:schemeClr val="accent4">
                              <a:lumMod val="50000"/>
                            </a:schemeClr>
                          </a:solidFill>
                        </a:rPr>
                        <a:t>discusión</a:t>
                      </a:r>
                      <a:endParaRPr lang="uk-UA" sz="2000" dirty="0">
                        <a:solidFill>
                          <a:schemeClr val="accent4">
                            <a:lumMod val="50000"/>
                          </a:schemeClr>
                        </a:solidFill>
                      </a:endParaRPr>
                    </a:p>
                  </a:txBody>
                  <a:tcPr anchor="ctr"/>
                </a:tc>
                <a:tc>
                  <a:txBody>
                    <a:bodyPr/>
                    <a:lstStyle/>
                    <a:p>
                      <a:pPr algn="just"/>
                      <a:r>
                        <a:rPr lang="es-ES" sz="2000" dirty="0" smtClean="0">
                          <a:solidFill>
                            <a:schemeClr val="accent4">
                              <a:lumMod val="50000"/>
                            </a:schemeClr>
                          </a:solidFill>
                        </a:rPr>
                        <a:t>discutir el contenido según el plan propuesto</a:t>
                      </a:r>
                      <a:endParaRPr lang="uk-UA" sz="2000" dirty="0">
                        <a:solidFill>
                          <a:schemeClr val="accent4">
                            <a:lumMod val="50000"/>
                          </a:schemeClr>
                        </a:solidFill>
                      </a:endParaRPr>
                    </a:p>
                  </a:txBody>
                  <a:tcPr/>
                </a:tc>
              </a:tr>
              <a:tr h="672791">
                <a:tc vMerge="1">
                  <a:txBody>
                    <a:bodyPr/>
                    <a:lstStyle/>
                    <a:p>
                      <a:pPr algn="ctr"/>
                      <a:endParaRPr lang="uk-UA" sz="2000" dirty="0"/>
                    </a:p>
                  </a:txBody>
                  <a:tcPr anchor="ctr"/>
                </a:tc>
                <a:tc>
                  <a:txBody>
                    <a:bodyPr/>
                    <a:lstStyle/>
                    <a:p>
                      <a:pPr algn="ctr"/>
                      <a:r>
                        <a:rPr lang="es-ES" sz="2000" dirty="0" smtClean="0">
                          <a:solidFill>
                            <a:schemeClr val="accent4">
                              <a:lumMod val="50000"/>
                            </a:schemeClr>
                          </a:solidFill>
                        </a:rPr>
                        <a:t>ensayo oral</a:t>
                      </a:r>
                      <a:endParaRPr lang="uk-UA" sz="2000" dirty="0">
                        <a:solidFill>
                          <a:schemeClr val="accent4">
                            <a:lumMod val="50000"/>
                          </a:schemeClr>
                        </a:solidFill>
                      </a:endParaRPr>
                    </a:p>
                  </a:txBody>
                  <a:tcPr anchor="ctr"/>
                </a:tc>
                <a:tc>
                  <a:txBody>
                    <a:bodyPr/>
                    <a:lstStyle/>
                    <a:p>
                      <a:r>
                        <a:rPr lang="es-ES" sz="2000" dirty="0" smtClean="0">
                          <a:solidFill>
                            <a:schemeClr val="accent4">
                              <a:lumMod val="50000"/>
                            </a:schemeClr>
                          </a:solidFill>
                        </a:rPr>
                        <a:t>presentar un</a:t>
                      </a:r>
                      <a:r>
                        <a:rPr lang="es-ES" sz="2000" baseline="0" dirty="0" smtClean="0">
                          <a:solidFill>
                            <a:schemeClr val="accent4">
                              <a:lumMod val="50000"/>
                            </a:schemeClr>
                          </a:solidFill>
                        </a:rPr>
                        <a:t> reportaje sobre los datos personales </a:t>
                      </a:r>
                      <a:r>
                        <a:rPr lang="es-ES" sz="2000" dirty="0" smtClean="0">
                          <a:solidFill>
                            <a:schemeClr val="accent4">
                              <a:lumMod val="50000"/>
                            </a:schemeClr>
                          </a:solidFill>
                        </a:rPr>
                        <a:t> </a:t>
                      </a:r>
                      <a:endParaRPr lang="uk-UA" sz="2000" dirty="0">
                        <a:solidFill>
                          <a:schemeClr val="accent4">
                            <a:lumMod val="50000"/>
                          </a:schemeClr>
                        </a:solidFill>
                      </a:endParaRPr>
                    </a:p>
                  </a:txBody>
                  <a:tcPr/>
                </a:tc>
              </a:tr>
              <a:tr h="1266092">
                <a:tc vMerge="1">
                  <a:txBody>
                    <a:bodyPr/>
                    <a:lstStyle/>
                    <a:p>
                      <a:pPr algn="ctr"/>
                      <a:endParaRPr lang="uk-UA" sz="20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4">
                              <a:lumMod val="50000"/>
                            </a:schemeClr>
                          </a:solidFill>
                        </a:rPr>
                        <a:t>ensayo escrito</a:t>
                      </a:r>
                      <a:endParaRPr lang="uk-UA" sz="2000" dirty="0" smtClean="0">
                        <a:solidFill>
                          <a:schemeClr val="accent4">
                            <a:lumMod val="50000"/>
                          </a:schemeClr>
                        </a:solidFill>
                      </a:endParaRPr>
                    </a:p>
                  </a:txBody>
                  <a:tcPr anchor="ctr"/>
                </a:tc>
                <a:tc>
                  <a:txBody>
                    <a:bodyPr/>
                    <a:lstStyle/>
                    <a:p>
                      <a:pPr algn="just"/>
                      <a:r>
                        <a:rPr lang="es-ES" sz="2000" b="0" kern="1200" dirty="0" smtClean="0">
                          <a:solidFill>
                            <a:schemeClr val="accent4">
                              <a:lumMod val="50000"/>
                            </a:schemeClr>
                          </a:solidFill>
                          <a:effectLst/>
                          <a:latin typeface="+mn-lt"/>
                          <a:ea typeface="+mn-ea"/>
                          <a:cs typeface="+mn-cs"/>
                        </a:rPr>
                        <a:t>escribir un fragmento de los apuntes en diario o en bloc de notas argumentando las respuestas</a:t>
                      </a:r>
                      <a:endParaRPr lang="uk-UA" sz="2000" b="0" dirty="0">
                        <a:solidFill>
                          <a:schemeClr val="accent4">
                            <a:lumMod val="50000"/>
                          </a:schemeClr>
                        </a:solidFill>
                      </a:endParaRPr>
                    </a:p>
                  </a:txBody>
                  <a:tcPr/>
                </a:tc>
              </a:tr>
              <a:tr h="461034">
                <a:tc vMerge="1">
                  <a:txBody>
                    <a:bodyPr/>
                    <a:lstStyle/>
                    <a:p>
                      <a:pPr algn="ctr"/>
                      <a:endParaRPr lang="uk-UA" sz="2000"/>
                    </a:p>
                  </a:txBody>
                  <a:tcPr anchor="ctr"/>
                </a:tc>
                <a:tc>
                  <a:txBody>
                    <a:bodyPr/>
                    <a:lstStyle/>
                    <a:p>
                      <a:pPr algn="ctr"/>
                      <a:r>
                        <a:rPr lang="es-ES" sz="2000" dirty="0" smtClean="0">
                          <a:solidFill>
                            <a:schemeClr val="accent4">
                              <a:lumMod val="50000"/>
                            </a:schemeClr>
                          </a:solidFill>
                        </a:rPr>
                        <a:t>proyecto</a:t>
                      </a:r>
                      <a:endParaRPr lang="uk-UA" sz="2000" dirty="0">
                        <a:solidFill>
                          <a:schemeClr val="accent4">
                            <a:lumMod val="50000"/>
                          </a:schemeClr>
                        </a:solidFill>
                      </a:endParaRPr>
                    </a:p>
                  </a:txBody>
                  <a:tcPr anchor="ctr"/>
                </a:tc>
                <a:tc>
                  <a:txBody>
                    <a:bodyPr/>
                    <a:lstStyle/>
                    <a:p>
                      <a:pPr algn="just"/>
                      <a:r>
                        <a:rPr lang="es-ES" sz="2000" kern="1200" dirty="0" smtClean="0">
                          <a:solidFill>
                            <a:schemeClr val="accent4">
                              <a:lumMod val="50000"/>
                            </a:schemeClr>
                          </a:solidFill>
                          <a:effectLst/>
                          <a:latin typeface="+mn-lt"/>
                          <a:ea typeface="+mn-ea"/>
                          <a:cs typeface="+mn-cs"/>
                        </a:rPr>
                        <a:t>preparar un proyecto según el plan propuesto </a:t>
                      </a:r>
                      <a:endParaRPr lang="uk-UA" sz="2000" dirty="0">
                        <a:solidFill>
                          <a:schemeClr val="accent4">
                            <a:lumMod val="50000"/>
                          </a:schemeClr>
                        </a:solidFill>
                      </a:endParaRPr>
                    </a:p>
                  </a:txBody>
                  <a:tcPr/>
                </a:tc>
              </a:tr>
            </a:tbl>
          </a:graphicData>
        </a:graphic>
      </p:graphicFrame>
    </p:spTree>
    <p:extLst>
      <p:ext uri="{BB962C8B-B14F-4D97-AF65-F5344CB8AC3E}">
        <p14:creationId xmlns:p14="http://schemas.microsoft.com/office/powerpoint/2010/main" xmlns="" val="2707515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s-ES" sz="2800" b="1" dirty="0">
                <a:solidFill>
                  <a:srgbClr val="002060"/>
                </a:solidFill>
              </a:rPr>
              <a:t>APLICACIÓN DEL ENFOQUE (III</a:t>
            </a:r>
            <a:r>
              <a:rPr lang="es-ES" sz="2800" b="1" dirty="0" smtClean="0">
                <a:solidFill>
                  <a:srgbClr val="002060"/>
                </a:solidFill>
              </a:rPr>
              <a:t>)</a:t>
            </a:r>
            <a:br>
              <a:rPr lang="es-ES" sz="2800" b="1" dirty="0" smtClean="0">
                <a:solidFill>
                  <a:srgbClr val="002060"/>
                </a:solidFill>
              </a:rPr>
            </a:br>
            <a:r>
              <a:rPr lang="es-ES" sz="2800" b="1" dirty="0" smtClean="0">
                <a:solidFill>
                  <a:schemeClr val="accent4">
                    <a:lumMod val="50000"/>
                  </a:schemeClr>
                </a:solidFill>
              </a:rPr>
              <a:t>(discusión)</a:t>
            </a:r>
            <a:endParaRPr lang="uk-UA" sz="2800" dirty="0">
              <a:solidFill>
                <a:schemeClr val="accent4">
                  <a:lumMod val="50000"/>
                </a:schemeClr>
              </a:solidFill>
            </a:endParaRPr>
          </a:p>
        </p:txBody>
      </p:sp>
      <p:sp>
        <p:nvSpPr>
          <p:cNvPr id="4" name="Объект 3"/>
          <p:cNvSpPr>
            <a:spLocks noGrp="1"/>
          </p:cNvSpPr>
          <p:nvPr>
            <p:ph idx="1"/>
          </p:nvPr>
        </p:nvSpPr>
        <p:spPr/>
        <p:txBody>
          <a:bodyPr>
            <a:normAutofit fontScale="85000" lnSpcReduction="10000"/>
          </a:bodyPr>
          <a:lstStyle/>
          <a:p>
            <a:pPr marL="0" indent="0" algn="ctr">
              <a:buNone/>
            </a:pPr>
            <a:r>
              <a:rPr lang="es-ES" b="1" dirty="0">
                <a:solidFill>
                  <a:schemeClr val="accent4">
                    <a:lumMod val="50000"/>
                  </a:schemeClr>
                </a:solidFill>
              </a:rPr>
              <a:t>ANEXO 5</a:t>
            </a:r>
            <a:endParaRPr lang="es-ES" dirty="0" smtClean="0"/>
          </a:p>
          <a:p>
            <a:pPr algn="just"/>
            <a:r>
              <a:rPr lang="es-ES" b="1" dirty="0">
                <a:solidFill>
                  <a:schemeClr val="accent4">
                    <a:lumMod val="50000"/>
                  </a:schemeClr>
                </a:solidFill>
              </a:rPr>
              <a:t>Contesta a las preguntas después de conocerte con la información del vídeofragmento:</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¿Cómo será vuestro talento, según la locutora, después de que lo descubráis?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¿Sobre cuáles aspectos de la vida la locutora propone que reflexionéis?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¿En qué consiste una misión o una meta personal de cada uno de nosotros?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¿Cuándo podemos sentirnos tristes?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¿A qué estado de ánimo conduce el no-hacer de lo que amamos?</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¿Cuándo se puede sentir el llamado interior del talento?</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¿Qué significa evolucionar y cuál es su signo inequívoco?</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¿En qué consiste el primer paso hacia la evolución?</a:t>
            </a:r>
            <a:endParaRPr lang="uk-UA" dirty="0">
              <a:solidFill>
                <a:schemeClr val="accent4">
                  <a:lumMod val="50000"/>
                </a:schemeClr>
              </a:solidFill>
            </a:endParaRPr>
          </a:p>
          <a:p>
            <a:pPr marL="457200" lvl="0" indent="-457200" algn="just">
              <a:buFont typeface="+mj-lt"/>
              <a:buAutoNum type="arabicPeriod"/>
            </a:pPr>
            <a:r>
              <a:rPr lang="es-ES" dirty="0">
                <a:solidFill>
                  <a:schemeClr val="accent4">
                    <a:lumMod val="50000"/>
                  </a:schemeClr>
                </a:solidFill>
              </a:rPr>
              <a:t>¿Cuáles preguntas se hará un solicitante a la hora de buscar su objetivo de vida y qué consejo le da la locutora para que sus intenciones no sean nulas?</a:t>
            </a:r>
            <a:endParaRPr lang="uk-UA" dirty="0">
              <a:solidFill>
                <a:schemeClr val="accent4">
                  <a:lumMod val="50000"/>
                </a:schemeClr>
              </a:solidFill>
            </a:endParaRPr>
          </a:p>
          <a:p>
            <a:pPr marL="457200" indent="-457200" algn="just">
              <a:buFont typeface="+mj-lt"/>
              <a:buAutoNum type="arabicPeriod"/>
            </a:pPr>
            <a:r>
              <a:rPr lang="es-ES" dirty="0">
                <a:solidFill>
                  <a:schemeClr val="accent4">
                    <a:lumMod val="50000"/>
                  </a:schemeClr>
                </a:solidFill>
              </a:rPr>
              <a:t>¿Qué medidas hay que tomar para hacer dinero?</a:t>
            </a:r>
            <a:endParaRPr lang="uk-UA" dirty="0">
              <a:solidFill>
                <a:schemeClr val="accent4">
                  <a:lumMod val="50000"/>
                </a:schemeClr>
              </a:solidFill>
            </a:endParaRPr>
          </a:p>
        </p:txBody>
      </p:sp>
    </p:spTree>
    <p:extLst>
      <p:ext uri="{BB962C8B-B14F-4D97-AF65-F5344CB8AC3E}">
        <p14:creationId xmlns:p14="http://schemas.microsoft.com/office/powerpoint/2010/main" xmlns="" val="1991239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165835"/>
            <a:ext cx="7886700" cy="1029919"/>
          </a:xfrm>
        </p:spPr>
        <p:txBody>
          <a:bodyPr>
            <a:normAutofit/>
          </a:bodyPr>
          <a:lstStyle/>
          <a:p>
            <a:pPr algn="ctr"/>
            <a:r>
              <a:rPr lang="es-ES" sz="2800" b="1" dirty="0">
                <a:solidFill>
                  <a:srgbClr val="002060"/>
                </a:solidFill>
              </a:rPr>
              <a:t>APLICACIÓN DEL ENFOQUE (III)</a:t>
            </a:r>
            <a:br>
              <a:rPr lang="es-ES" sz="2800" b="1" dirty="0">
                <a:solidFill>
                  <a:srgbClr val="002060"/>
                </a:solidFill>
              </a:rPr>
            </a:br>
            <a:r>
              <a:rPr lang="es-ES" sz="2800" b="1" dirty="0" smtClean="0">
                <a:solidFill>
                  <a:schemeClr val="accent4">
                    <a:lumMod val="50000"/>
                  </a:schemeClr>
                </a:solidFill>
              </a:rPr>
              <a:t>(ensayo oral / ensayo escrito)</a:t>
            </a:r>
            <a:endParaRPr lang="uk-UA" sz="2800" dirty="0"/>
          </a:p>
        </p:txBody>
      </p:sp>
      <p:sp>
        <p:nvSpPr>
          <p:cNvPr id="5" name="Объект 4"/>
          <p:cNvSpPr>
            <a:spLocks noGrp="1"/>
          </p:cNvSpPr>
          <p:nvPr>
            <p:ph sz="half" idx="1"/>
          </p:nvPr>
        </p:nvSpPr>
        <p:spPr>
          <a:xfrm>
            <a:off x="471487" y="1676400"/>
            <a:ext cx="3760544" cy="4771292"/>
          </a:xfrm>
        </p:spPr>
        <p:txBody>
          <a:bodyPr>
            <a:normAutofit fontScale="77500" lnSpcReduction="20000"/>
          </a:bodyPr>
          <a:lstStyle/>
          <a:p>
            <a:pPr marL="0" indent="0" algn="ctr">
              <a:buNone/>
            </a:pPr>
            <a:r>
              <a:rPr lang="es-ES" sz="2500" b="1" dirty="0">
                <a:solidFill>
                  <a:schemeClr val="accent4">
                    <a:lumMod val="50000"/>
                  </a:schemeClr>
                </a:solidFill>
              </a:rPr>
              <a:t>ANEXO 6</a:t>
            </a:r>
            <a:endParaRPr lang="es-ES" sz="2500" dirty="0"/>
          </a:p>
          <a:p>
            <a:pPr algn="just"/>
            <a:r>
              <a:rPr lang="es-ES" sz="2500" b="1" dirty="0">
                <a:solidFill>
                  <a:schemeClr val="accent4">
                    <a:lumMod val="50000"/>
                  </a:schemeClr>
                </a:solidFill>
              </a:rPr>
              <a:t>Contesta a las preguntas argumentanto tu respuesta:</a:t>
            </a:r>
            <a:endParaRPr lang="uk-UA" sz="2500" dirty="0">
              <a:solidFill>
                <a:schemeClr val="accent4">
                  <a:lumMod val="50000"/>
                </a:schemeClr>
              </a:solidFill>
            </a:endParaRPr>
          </a:p>
          <a:p>
            <a:pPr marL="457200" lvl="0" indent="-457200" algn="just">
              <a:buFont typeface="+mj-lt"/>
              <a:buAutoNum type="arabicPeriod"/>
            </a:pPr>
            <a:r>
              <a:rPr lang="es-ES" sz="2500" dirty="0">
                <a:solidFill>
                  <a:schemeClr val="accent4">
                    <a:lumMod val="50000"/>
                  </a:schemeClr>
                </a:solidFill>
              </a:rPr>
              <a:t>¿Te hacen feliz tus estudios?</a:t>
            </a:r>
            <a:endParaRPr lang="uk-UA" sz="2500" dirty="0">
              <a:solidFill>
                <a:schemeClr val="accent4">
                  <a:lumMod val="50000"/>
                </a:schemeClr>
              </a:solidFill>
            </a:endParaRPr>
          </a:p>
          <a:p>
            <a:pPr marL="457200" lvl="0" indent="-457200" algn="just">
              <a:buFont typeface="+mj-lt"/>
              <a:buAutoNum type="arabicPeriod"/>
            </a:pPr>
            <a:r>
              <a:rPr lang="es-ES" sz="2500" dirty="0">
                <a:solidFill>
                  <a:schemeClr val="accent4">
                    <a:lumMod val="50000"/>
                  </a:schemeClr>
                </a:solidFill>
              </a:rPr>
              <a:t>¿Despertar todos los días para ir a estudiar te llena de energía?</a:t>
            </a:r>
            <a:endParaRPr lang="uk-UA" sz="2500" dirty="0">
              <a:solidFill>
                <a:schemeClr val="accent4">
                  <a:lumMod val="50000"/>
                </a:schemeClr>
              </a:solidFill>
            </a:endParaRPr>
          </a:p>
          <a:p>
            <a:pPr marL="457200" lvl="0" indent="-457200" algn="just">
              <a:buFont typeface="+mj-lt"/>
              <a:buAutoNum type="arabicPeriod"/>
            </a:pPr>
            <a:r>
              <a:rPr lang="es-ES" sz="2500" dirty="0">
                <a:solidFill>
                  <a:schemeClr val="accent4">
                    <a:lumMod val="50000"/>
                  </a:schemeClr>
                </a:solidFill>
              </a:rPr>
              <a:t>¿Lo que estudias te entusiasma, te enciende, te motiva, te inspira?</a:t>
            </a:r>
            <a:endParaRPr lang="uk-UA" sz="2500" dirty="0">
              <a:solidFill>
                <a:schemeClr val="accent4">
                  <a:lumMod val="50000"/>
                </a:schemeClr>
              </a:solidFill>
            </a:endParaRPr>
          </a:p>
          <a:p>
            <a:pPr marL="457200" lvl="0" indent="-457200" algn="just">
              <a:buFont typeface="+mj-lt"/>
              <a:buAutoNum type="arabicPeriod"/>
            </a:pPr>
            <a:r>
              <a:rPr lang="es-ES" sz="2500" dirty="0">
                <a:solidFill>
                  <a:schemeClr val="accent4">
                    <a:lumMod val="50000"/>
                  </a:schemeClr>
                </a:solidFill>
              </a:rPr>
              <a:t>¿Los frutos de tus estudios te permiten o permitirán vivir tranquilo en abundancia y sentirte seguro?</a:t>
            </a:r>
            <a:endParaRPr lang="uk-UA" sz="2500" dirty="0">
              <a:solidFill>
                <a:schemeClr val="accent4">
                  <a:lumMod val="50000"/>
                </a:schemeClr>
              </a:solidFill>
            </a:endParaRPr>
          </a:p>
          <a:p>
            <a:pPr marL="457200" indent="-457200" algn="just">
              <a:buFont typeface="+mj-lt"/>
              <a:buAutoNum type="arabicPeriod"/>
            </a:pPr>
            <a:r>
              <a:rPr lang="es-ES" sz="2500" dirty="0">
                <a:solidFill>
                  <a:schemeClr val="accent4">
                    <a:lumMod val="50000"/>
                  </a:schemeClr>
                </a:solidFill>
              </a:rPr>
              <a:t>¿Estás de acuerdo con Einstein que “locura es hacer lo mismo una vez tras otra y esperar resultados diferentes”?</a:t>
            </a:r>
            <a:endParaRPr lang="uk-UA" sz="2500" dirty="0">
              <a:solidFill>
                <a:schemeClr val="accent4">
                  <a:lumMod val="50000"/>
                </a:schemeClr>
              </a:solidFill>
            </a:endParaRPr>
          </a:p>
          <a:p>
            <a:endParaRPr lang="uk-UA" dirty="0"/>
          </a:p>
        </p:txBody>
      </p:sp>
      <p:sp>
        <p:nvSpPr>
          <p:cNvPr id="6" name="Объект 5"/>
          <p:cNvSpPr>
            <a:spLocks noGrp="1"/>
          </p:cNvSpPr>
          <p:nvPr>
            <p:ph sz="half" idx="2"/>
          </p:nvPr>
        </p:nvSpPr>
        <p:spPr>
          <a:xfrm>
            <a:off x="4372708" y="1266092"/>
            <a:ext cx="4618891" cy="5369170"/>
          </a:xfrm>
        </p:spPr>
        <p:txBody>
          <a:bodyPr>
            <a:normAutofit fontScale="77500" lnSpcReduction="20000"/>
          </a:bodyPr>
          <a:lstStyle/>
          <a:p>
            <a:pPr marL="0" indent="0" algn="ctr">
              <a:buNone/>
            </a:pPr>
            <a:r>
              <a:rPr lang="es-ES" b="1" dirty="0" smtClean="0">
                <a:solidFill>
                  <a:schemeClr val="accent4">
                    <a:lumMod val="50000"/>
                  </a:schemeClr>
                </a:solidFill>
              </a:rPr>
              <a:t>ANEXO 9</a:t>
            </a:r>
            <a:endParaRPr lang="es-ES" dirty="0"/>
          </a:p>
          <a:p>
            <a:pPr algn="just"/>
            <a:r>
              <a:rPr lang="es-ES" sz="2200" b="1" dirty="0">
                <a:solidFill>
                  <a:schemeClr val="accent4">
                    <a:lumMod val="50000"/>
                  </a:schemeClr>
                </a:solidFill>
              </a:rPr>
              <a:t>Escribe un fragmento de los apuntes en diario o en bloc de notas dando la respuesta argumentada a las preguntas:</a:t>
            </a:r>
            <a:endParaRPr lang="uk-UA" sz="2200" dirty="0">
              <a:solidFill>
                <a:schemeClr val="accent4">
                  <a:lumMod val="50000"/>
                </a:schemeClr>
              </a:solidFill>
            </a:endParaRPr>
          </a:p>
          <a:p>
            <a:pPr marL="457200" lvl="0" indent="-457200" algn="just">
              <a:buFont typeface="+mj-lt"/>
              <a:buAutoNum type="arabicPeriod"/>
            </a:pPr>
            <a:r>
              <a:rPr lang="es-ES" sz="2200" dirty="0">
                <a:solidFill>
                  <a:schemeClr val="accent4">
                    <a:lumMod val="50000"/>
                  </a:schemeClr>
                </a:solidFill>
              </a:rPr>
              <a:t>¿Qué es lo que más te gusta hacer? (no sólo pienses a nivel profesional o laboral sino a cualquier actividad que te entusiasme)</a:t>
            </a:r>
            <a:endParaRPr lang="uk-UA" sz="2200" dirty="0">
              <a:solidFill>
                <a:schemeClr val="accent4">
                  <a:lumMod val="50000"/>
                </a:schemeClr>
              </a:solidFill>
            </a:endParaRPr>
          </a:p>
          <a:p>
            <a:pPr marL="457200" lvl="0" indent="-457200" algn="just">
              <a:buFont typeface="+mj-lt"/>
              <a:buAutoNum type="arabicPeriod"/>
            </a:pPr>
            <a:r>
              <a:rPr lang="es-ES" sz="2200" dirty="0">
                <a:solidFill>
                  <a:schemeClr val="accent4">
                    <a:lumMod val="50000"/>
                  </a:schemeClr>
                </a:solidFill>
              </a:rPr>
              <a:t>¿Cuáles son tus actividades favoritas? (responde sin juzgarte, sin prejuicios), ¿te gusta bailar?, ¿te gusta jugar a algún deporte?... puede ser cualquier cosa: cocinar, cuidar animales, leer, dormir etc.</a:t>
            </a:r>
            <a:endParaRPr lang="uk-UA" sz="2200" dirty="0">
              <a:solidFill>
                <a:schemeClr val="accent4">
                  <a:lumMod val="50000"/>
                </a:schemeClr>
              </a:solidFill>
            </a:endParaRPr>
          </a:p>
          <a:p>
            <a:pPr marL="457200" lvl="0" indent="-457200" algn="just">
              <a:buFont typeface="+mj-lt"/>
              <a:buAutoNum type="arabicPeriod"/>
            </a:pPr>
            <a:r>
              <a:rPr lang="es-ES" sz="2200" dirty="0">
                <a:solidFill>
                  <a:schemeClr val="accent4">
                    <a:lumMod val="50000"/>
                  </a:schemeClr>
                </a:solidFill>
              </a:rPr>
              <a:t>¿Qué es lo que te gusta hacer tanto que seas feliz si pudieras hacerlo todos los días? Piensa en aquello que es importante para ti, que te inspira, que te motiva y que es parte de tus sueños.</a:t>
            </a:r>
            <a:endParaRPr lang="uk-UA" sz="2200" dirty="0">
              <a:solidFill>
                <a:schemeClr val="accent4">
                  <a:lumMod val="50000"/>
                </a:schemeClr>
              </a:solidFill>
            </a:endParaRPr>
          </a:p>
          <a:p>
            <a:pPr marL="457200" lvl="0" indent="-457200" algn="just">
              <a:buFont typeface="+mj-lt"/>
              <a:buAutoNum type="arabicPeriod"/>
            </a:pPr>
            <a:r>
              <a:rPr lang="es-ES" sz="2200" dirty="0">
                <a:solidFill>
                  <a:schemeClr val="accent4">
                    <a:lumMod val="50000"/>
                  </a:schemeClr>
                </a:solidFill>
              </a:rPr>
              <a:t>¿Cuál era tu sueño de vida cuando solías soñar cuando eres más joven?, ¿qué querías lograr, hacer o experimentar? Reflexiona en ello.</a:t>
            </a:r>
            <a:endParaRPr lang="uk-UA" sz="2200" dirty="0">
              <a:solidFill>
                <a:schemeClr val="accent4">
                  <a:lumMod val="50000"/>
                </a:schemeClr>
              </a:solidFill>
            </a:endParaRPr>
          </a:p>
          <a:p>
            <a:pPr marL="457200" indent="-457200" algn="just">
              <a:buFont typeface="+mj-lt"/>
              <a:buAutoNum type="arabicPeriod"/>
            </a:pPr>
            <a:r>
              <a:rPr lang="es-ES" sz="2200" dirty="0">
                <a:solidFill>
                  <a:schemeClr val="accent4">
                    <a:lumMod val="50000"/>
                  </a:schemeClr>
                </a:solidFill>
              </a:rPr>
              <a:t>Imagínate un mundo donde a todos nos encanta hacer nuestro trabajo. Descríbelo en forma de “una posibilidad teórica” y “una condición hipotética, improbable o semireal”.</a:t>
            </a:r>
            <a:endParaRPr lang="uk-UA" sz="2200" dirty="0">
              <a:solidFill>
                <a:schemeClr val="accent4">
                  <a:lumMod val="50000"/>
                </a:schemeClr>
              </a:solidFill>
            </a:endParaRPr>
          </a:p>
        </p:txBody>
      </p:sp>
    </p:spTree>
    <p:extLst>
      <p:ext uri="{BB962C8B-B14F-4D97-AF65-F5344CB8AC3E}">
        <p14:creationId xmlns:p14="http://schemas.microsoft.com/office/powerpoint/2010/main" xmlns="" val="3635329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865797"/>
          </a:xfrm>
        </p:spPr>
        <p:txBody>
          <a:bodyPr>
            <a:normAutofit/>
          </a:bodyPr>
          <a:lstStyle/>
          <a:p>
            <a:pPr algn="ctr"/>
            <a:r>
              <a:rPr lang="es-ES" sz="2800" b="1" dirty="0">
                <a:solidFill>
                  <a:srgbClr val="002060"/>
                </a:solidFill>
              </a:rPr>
              <a:t>APLICACIÓN DEL ENFOQUE (III)</a:t>
            </a:r>
            <a:br>
              <a:rPr lang="es-ES" sz="2800" b="1" dirty="0">
                <a:solidFill>
                  <a:srgbClr val="002060"/>
                </a:solidFill>
              </a:rPr>
            </a:br>
            <a:r>
              <a:rPr lang="es-ES" sz="2800" b="1" dirty="0" smtClean="0">
                <a:solidFill>
                  <a:schemeClr val="accent4">
                    <a:lumMod val="50000"/>
                  </a:schemeClr>
                </a:solidFill>
              </a:rPr>
              <a:t>(proyecto)</a:t>
            </a:r>
            <a:endParaRPr lang="uk-UA" sz="2800" dirty="0"/>
          </a:p>
        </p:txBody>
      </p:sp>
      <p:sp>
        <p:nvSpPr>
          <p:cNvPr id="3" name="Объект 2"/>
          <p:cNvSpPr>
            <a:spLocks noGrp="1"/>
          </p:cNvSpPr>
          <p:nvPr>
            <p:ph idx="1"/>
          </p:nvPr>
        </p:nvSpPr>
        <p:spPr/>
        <p:txBody>
          <a:bodyPr/>
          <a:lstStyle/>
          <a:p>
            <a:pPr marL="0" indent="0" algn="ctr">
              <a:buNone/>
            </a:pPr>
            <a:r>
              <a:rPr lang="es-ES" b="1" dirty="0">
                <a:solidFill>
                  <a:schemeClr val="accent4">
                    <a:lumMod val="50000"/>
                  </a:schemeClr>
                </a:solidFill>
              </a:rPr>
              <a:t>ANEXO 12</a:t>
            </a:r>
            <a:endParaRPr lang="uk-UA" dirty="0">
              <a:solidFill>
                <a:schemeClr val="accent4">
                  <a:lumMod val="50000"/>
                </a:schemeClr>
              </a:solidFill>
            </a:endParaRPr>
          </a:p>
          <a:p>
            <a:pPr algn="just"/>
            <a:r>
              <a:rPr lang="es-ES" dirty="0">
                <a:solidFill>
                  <a:schemeClr val="accent4">
                    <a:lumMod val="50000"/>
                  </a:schemeClr>
                </a:solidFill>
              </a:rPr>
              <a:t>Dividíos en parejas y preparad un proyecto apoyándoos en el plan de abajo y utilizando en vuestro discurso los “instrumentos” léxicos y gramaticales que habéis repasado durante el trabajo con el vídeofragmento (obligatoriamente</a:t>
            </a:r>
            <a:r>
              <a:rPr lang="es-ES" dirty="0" smtClean="0">
                <a:solidFill>
                  <a:schemeClr val="accent4">
                    <a:lumMod val="50000"/>
                  </a:schemeClr>
                </a:solidFill>
              </a:rPr>
              <a:t>):</a:t>
            </a:r>
          </a:p>
          <a:p>
            <a:pPr algn="just"/>
            <a:endParaRPr lang="uk-UA" dirty="0">
              <a:solidFill>
                <a:schemeClr val="accent4">
                  <a:lumMod val="50000"/>
                </a:schemeClr>
              </a:solidFill>
            </a:endParaRPr>
          </a:p>
          <a:p>
            <a:pPr lvl="0" algn="just">
              <a:buFont typeface="Wingdings" pitchFamily="2" charset="2"/>
              <a:buChar char="ü"/>
            </a:pPr>
            <a:r>
              <a:rPr lang="es-ES" dirty="0">
                <a:solidFill>
                  <a:schemeClr val="accent4">
                    <a:lumMod val="50000"/>
                  </a:schemeClr>
                </a:solidFill>
              </a:rPr>
              <a:t>Haced una lista de los talentos.</a:t>
            </a:r>
            <a:endParaRPr lang="uk-UA" dirty="0">
              <a:solidFill>
                <a:schemeClr val="accent4">
                  <a:lumMod val="50000"/>
                </a:schemeClr>
              </a:solidFill>
            </a:endParaRPr>
          </a:p>
          <a:p>
            <a:pPr lvl="0" algn="just">
              <a:buFont typeface="Wingdings" pitchFamily="2" charset="2"/>
              <a:buChar char="ü"/>
            </a:pPr>
            <a:r>
              <a:rPr lang="es-ES" dirty="0">
                <a:solidFill>
                  <a:schemeClr val="accent4">
                    <a:lumMod val="50000"/>
                  </a:schemeClr>
                </a:solidFill>
              </a:rPr>
              <a:t>Relacionadlos con las profesiones.</a:t>
            </a:r>
            <a:endParaRPr lang="uk-UA" dirty="0">
              <a:solidFill>
                <a:schemeClr val="accent4">
                  <a:lumMod val="50000"/>
                </a:schemeClr>
              </a:solidFill>
            </a:endParaRPr>
          </a:p>
          <a:p>
            <a:pPr lvl="0" algn="just">
              <a:buFont typeface="Wingdings" pitchFamily="2" charset="2"/>
              <a:buChar char="ü"/>
            </a:pPr>
            <a:r>
              <a:rPr lang="es-ES" dirty="0">
                <a:solidFill>
                  <a:schemeClr val="accent4">
                    <a:lumMod val="50000"/>
                  </a:schemeClr>
                </a:solidFill>
              </a:rPr>
              <a:t>Mostrad el beneficio personal para el poseedor de esos talentos.</a:t>
            </a:r>
            <a:endParaRPr lang="uk-UA" dirty="0">
              <a:solidFill>
                <a:schemeClr val="accent4">
                  <a:lumMod val="50000"/>
                </a:schemeClr>
              </a:solidFill>
            </a:endParaRPr>
          </a:p>
          <a:p>
            <a:pPr lvl="0" algn="just">
              <a:buFont typeface="Wingdings" pitchFamily="2" charset="2"/>
              <a:buChar char="ü"/>
            </a:pPr>
            <a:r>
              <a:rPr lang="es-ES" dirty="0">
                <a:solidFill>
                  <a:schemeClr val="accent4">
                    <a:lumMod val="50000"/>
                  </a:schemeClr>
                </a:solidFill>
              </a:rPr>
              <a:t>Mostrad el beneficio de esos talentos para los demás.</a:t>
            </a:r>
            <a:endParaRPr lang="uk-UA" dirty="0">
              <a:solidFill>
                <a:schemeClr val="accent4">
                  <a:lumMod val="50000"/>
                </a:schemeClr>
              </a:solidFill>
            </a:endParaRPr>
          </a:p>
          <a:p>
            <a:pPr algn="just">
              <a:buFont typeface="Wingdings" pitchFamily="2" charset="2"/>
              <a:buChar char="ü"/>
            </a:pPr>
            <a:r>
              <a:rPr lang="es-ES" dirty="0">
                <a:solidFill>
                  <a:schemeClr val="accent4">
                    <a:lumMod val="50000"/>
                  </a:schemeClr>
                </a:solidFill>
              </a:rPr>
              <a:t>Describid las emociones de logro de </a:t>
            </a:r>
            <a:r>
              <a:rPr lang="es-ES" dirty="0" smtClean="0">
                <a:solidFill>
                  <a:schemeClr val="accent4">
                    <a:lumMod val="50000"/>
                  </a:schemeClr>
                </a:solidFill>
              </a:rPr>
              <a:t>haber </a:t>
            </a:r>
            <a:r>
              <a:rPr lang="es-ES" dirty="0">
                <a:solidFill>
                  <a:schemeClr val="accent4">
                    <a:lumMod val="50000"/>
                  </a:schemeClr>
                </a:solidFill>
              </a:rPr>
              <a:t>realizado el plan y de poder “monetizar” </a:t>
            </a:r>
            <a:r>
              <a:rPr lang="es-ES" dirty="0" smtClean="0">
                <a:solidFill>
                  <a:schemeClr val="accent4">
                    <a:lumMod val="50000"/>
                  </a:schemeClr>
                </a:solidFill>
              </a:rPr>
              <a:t>los </a:t>
            </a:r>
            <a:r>
              <a:rPr lang="es-ES" dirty="0">
                <a:solidFill>
                  <a:schemeClr val="accent4">
                    <a:lumMod val="50000"/>
                  </a:schemeClr>
                </a:solidFill>
              </a:rPr>
              <a:t>talentos.</a:t>
            </a:r>
            <a:endParaRPr lang="uk-UA" dirty="0">
              <a:solidFill>
                <a:schemeClr val="accent4">
                  <a:lumMod val="50000"/>
                </a:schemeClr>
              </a:solidFill>
            </a:endParaRPr>
          </a:p>
        </p:txBody>
      </p:sp>
    </p:spTree>
    <p:extLst>
      <p:ext uri="{BB962C8B-B14F-4D97-AF65-F5344CB8AC3E}">
        <p14:creationId xmlns:p14="http://schemas.microsoft.com/office/powerpoint/2010/main" xmlns="" val="368095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1529" y="352247"/>
            <a:ext cx="7886700" cy="1325563"/>
          </a:xfrm>
        </p:spPr>
        <p:txBody>
          <a:bodyPr/>
          <a:lstStyle/>
          <a:p>
            <a:pPr algn="ctr"/>
            <a:r>
              <a:rPr lang="es-ES" b="1" dirty="0" smtClean="0">
                <a:solidFill>
                  <a:srgbClr val="002060"/>
                </a:solidFill>
              </a:rPr>
              <a:t>Objetivo de enseñanza de</a:t>
            </a:r>
            <a:br>
              <a:rPr lang="es-ES" b="1" dirty="0" smtClean="0">
                <a:solidFill>
                  <a:srgbClr val="002060"/>
                </a:solidFill>
              </a:rPr>
            </a:br>
            <a:r>
              <a:rPr lang="es-ES" b="1" dirty="0" smtClean="0">
                <a:solidFill>
                  <a:srgbClr val="002060"/>
                </a:solidFill>
              </a:rPr>
              <a:t>idiomas extranjeros</a:t>
            </a:r>
            <a:endParaRPr lang="uk-UA" b="1" dirty="0">
              <a:solidFill>
                <a:srgbClr val="002060"/>
              </a:solidFill>
            </a:endParaRPr>
          </a:p>
        </p:txBody>
      </p:sp>
      <p:sp>
        <p:nvSpPr>
          <p:cNvPr id="5" name="Объект 4"/>
          <p:cNvSpPr>
            <a:spLocks noGrp="1"/>
          </p:cNvSpPr>
          <p:nvPr>
            <p:ph sz="half" idx="1"/>
          </p:nvPr>
        </p:nvSpPr>
        <p:spPr>
          <a:xfrm>
            <a:off x="273689" y="2018807"/>
            <a:ext cx="4185633" cy="4575175"/>
          </a:xfrm>
        </p:spPr>
        <p:txBody>
          <a:bodyPr/>
          <a:lstStyle/>
          <a:p>
            <a:r>
              <a:rPr lang="es-ES" sz="2400" b="1" dirty="0" smtClean="0">
                <a:solidFill>
                  <a:srgbClr val="002060"/>
                </a:solidFill>
                <a:effectLst>
                  <a:outerShdw blurRad="38100" dist="38100" dir="2700000" algn="tl">
                    <a:srgbClr val="000000">
                      <a:alpha val="43137"/>
                    </a:srgbClr>
                  </a:outerShdw>
                </a:effectLst>
              </a:rPr>
              <a:t>   Comunicación</a:t>
            </a:r>
            <a:endParaRPr lang="es-ES" sz="2400" b="1" dirty="0">
              <a:solidFill>
                <a:srgbClr val="002060"/>
              </a:solidFill>
              <a:effectLst>
                <a:outerShdw blurRad="38100" dist="38100" dir="2700000" algn="tl">
                  <a:srgbClr val="000000">
                    <a:alpha val="43137"/>
                  </a:srgbClr>
                </a:outerShdw>
              </a:effectLst>
            </a:endParaRPr>
          </a:p>
          <a:p>
            <a:pPr marL="114300" indent="0">
              <a:buNone/>
            </a:pPr>
            <a:r>
              <a:rPr lang="es-ES" sz="2400" dirty="0">
                <a:solidFill>
                  <a:schemeClr val="accent2">
                    <a:lumMod val="50000"/>
                  </a:schemeClr>
                </a:solidFill>
              </a:rPr>
              <a:t>el auténtico sentido último de la lengua y el objetivo real de </a:t>
            </a:r>
            <a:r>
              <a:rPr lang="es-ES" sz="2400" dirty="0" smtClean="0">
                <a:solidFill>
                  <a:schemeClr val="accent2">
                    <a:lumMod val="50000"/>
                  </a:schemeClr>
                </a:solidFill>
              </a:rPr>
              <a:t>aprendizaje</a:t>
            </a:r>
          </a:p>
          <a:p>
            <a:pPr marL="114300" indent="0">
              <a:buNone/>
            </a:pPr>
            <a:endParaRPr lang="es-ES" sz="2400" dirty="0">
              <a:solidFill>
                <a:srgbClr val="002060"/>
              </a:solidFill>
            </a:endParaRPr>
          </a:p>
          <a:p>
            <a:pPr marL="457200" indent="-342900"/>
            <a:r>
              <a:rPr lang="es-ES" sz="2400" dirty="0" smtClean="0">
                <a:solidFill>
                  <a:srgbClr val="002060"/>
                </a:solidFill>
              </a:rPr>
              <a:t>Formación </a:t>
            </a:r>
            <a:r>
              <a:rPr lang="es-ES" sz="2400" dirty="0">
                <a:solidFill>
                  <a:srgbClr val="002060"/>
                </a:solidFill>
              </a:rPr>
              <a:t>en </a:t>
            </a:r>
            <a:r>
              <a:rPr lang="es-ES" sz="2400" b="1" dirty="0">
                <a:solidFill>
                  <a:srgbClr val="FF0000"/>
                </a:solidFill>
                <a:effectLst>
                  <a:outerShdw blurRad="38100" dist="38100" dir="2700000" algn="tl">
                    <a:srgbClr val="000000">
                      <a:alpha val="43137"/>
                    </a:srgbClr>
                  </a:outerShdw>
                </a:effectLst>
              </a:rPr>
              <a:t>competencia comunicativa</a:t>
            </a:r>
            <a:r>
              <a:rPr lang="es-ES" sz="2400" dirty="0"/>
              <a:t>:</a:t>
            </a:r>
          </a:p>
          <a:p>
            <a:pPr marL="457200" indent="-342900"/>
            <a:endParaRPr lang="es-ES" sz="2400" dirty="0">
              <a:solidFill>
                <a:srgbClr val="443008"/>
              </a:solidFill>
            </a:endParaRPr>
          </a:p>
          <a:p>
            <a:endParaRPr lang="uk-UA" dirty="0"/>
          </a:p>
        </p:txBody>
      </p:sp>
      <p:sp>
        <p:nvSpPr>
          <p:cNvPr id="6" name="Объект 5"/>
          <p:cNvSpPr>
            <a:spLocks noGrp="1"/>
          </p:cNvSpPr>
          <p:nvPr>
            <p:ph sz="half" idx="2"/>
          </p:nvPr>
        </p:nvSpPr>
        <p:spPr>
          <a:xfrm>
            <a:off x="4687909" y="1545465"/>
            <a:ext cx="4056845" cy="4868214"/>
          </a:xfrm>
        </p:spPr>
        <p:txBody>
          <a:bodyPr/>
          <a:lstStyle/>
          <a:p>
            <a:r>
              <a:rPr lang="uk-UA" sz="2200" b="1" dirty="0">
                <a:solidFill>
                  <a:srgbClr val="002060"/>
                </a:solidFill>
                <a:effectLst>
                  <a:outerShdw blurRad="38100" dist="38100" dir="2700000" algn="tl">
                    <a:srgbClr val="000000">
                      <a:alpha val="43137"/>
                    </a:srgbClr>
                  </a:outerShdw>
                </a:effectLst>
              </a:rPr>
              <a:t>Іншомовна комунікативна компетентність (ІКК</a:t>
            </a:r>
            <a:r>
              <a:rPr lang="uk-UA" sz="2200" b="1" dirty="0" smtClean="0">
                <a:solidFill>
                  <a:srgbClr val="002060"/>
                </a:solidFill>
                <a:effectLst>
                  <a:outerShdw blurRad="38100" dist="38100" dir="2700000" algn="tl">
                    <a:srgbClr val="000000">
                      <a:alpha val="43137"/>
                    </a:srgbClr>
                  </a:outerShdw>
                </a:effectLst>
              </a:rPr>
              <a:t>)</a:t>
            </a:r>
            <a:r>
              <a:rPr lang="en-US" sz="2200" b="1" dirty="0" smtClean="0">
                <a:solidFill>
                  <a:srgbClr val="002060"/>
                </a:solidFill>
                <a:effectLst>
                  <a:outerShdw blurRad="38100" dist="38100" dir="2700000" algn="tl">
                    <a:srgbClr val="000000">
                      <a:alpha val="43137"/>
                    </a:srgbClr>
                  </a:outerShdw>
                </a:effectLst>
              </a:rPr>
              <a:t> -</a:t>
            </a:r>
            <a:endParaRPr lang="uk-UA" sz="2200" b="1" dirty="0">
              <a:solidFill>
                <a:srgbClr val="002060"/>
              </a:solidFill>
              <a:effectLst>
                <a:outerShdw blurRad="38100" dist="38100" dir="2700000" algn="tl">
                  <a:srgbClr val="000000">
                    <a:alpha val="43137"/>
                  </a:srgbClr>
                </a:outerShdw>
              </a:effectLst>
            </a:endParaRPr>
          </a:p>
          <a:p>
            <a:pPr marL="114300" indent="0">
              <a:buNone/>
            </a:pPr>
            <a:r>
              <a:rPr lang="uk-UA" sz="1900" dirty="0">
                <a:solidFill>
                  <a:schemeClr val="accent2">
                    <a:lumMod val="50000"/>
                  </a:schemeClr>
                </a:solidFill>
              </a:rPr>
              <a:t>здатність використовувати накопичені знання, навички </a:t>
            </a:r>
            <a:r>
              <a:rPr lang="uk-UA" sz="1900" dirty="0" smtClean="0">
                <a:solidFill>
                  <a:schemeClr val="accent2">
                    <a:lumMod val="50000"/>
                  </a:schemeClr>
                </a:solidFill>
              </a:rPr>
              <a:t>й уміння </a:t>
            </a:r>
            <a:r>
              <a:rPr lang="uk-UA" sz="1900" dirty="0">
                <a:solidFill>
                  <a:schemeClr val="accent2">
                    <a:lumMod val="50000"/>
                  </a:schemeClr>
                </a:solidFill>
              </a:rPr>
              <a:t>в іншомовному </a:t>
            </a:r>
            <a:r>
              <a:rPr lang="uk-UA" sz="1900" dirty="0" smtClean="0">
                <a:solidFill>
                  <a:schemeClr val="accent2">
                    <a:lumMod val="50000"/>
                  </a:schemeClr>
                </a:solidFill>
              </a:rPr>
              <a:t>спілкуванні</a:t>
            </a:r>
            <a:endParaRPr lang="es-ES" sz="1900" dirty="0" smtClean="0">
              <a:solidFill>
                <a:schemeClr val="accent2">
                  <a:lumMod val="50000"/>
                </a:schemeClr>
              </a:solidFill>
            </a:endParaRPr>
          </a:p>
          <a:p>
            <a:pPr marL="114300" indent="0">
              <a:buNone/>
            </a:pPr>
            <a:endParaRPr lang="es-ES" sz="2200" dirty="0">
              <a:solidFill>
                <a:srgbClr val="002060"/>
              </a:solidFill>
            </a:endParaRPr>
          </a:p>
          <a:p>
            <a:pPr marL="114300" indent="0">
              <a:buNone/>
            </a:pPr>
            <a:endParaRPr lang="uk-UA" sz="2200" dirty="0">
              <a:solidFill>
                <a:srgbClr val="002060"/>
              </a:solidFill>
            </a:endParaRPr>
          </a:p>
          <a:p>
            <a:endParaRPr lang="uk-UA" dirty="0"/>
          </a:p>
        </p:txBody>
      </p:sp>
      <p:cxnSp>
        <p:nvCxnSpPr>
          <p:cNvPr id="7" name="Прямая со стрелкой 6"/>
          <p:cNvCxnSpPr/>
          <p:nvPr/>
        </p:nvCxnSpPr>
        <p:spPr>
          <a:xfrm>
            <a:off x="3051385" y="3223844"/>
            <a:ext cx="0" cy="6526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3154416" y="3231772"/>
            <a:ext cx="0" cy="6447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1" name="Схема 10"/>
          <p:cNvGraphicFramePr/>
          <p:nvPr>
            <p:extLst>
              <p:ext uri="{D42A27DB-BD31-4B8C-83A1-F6EECF244321}">
                <p14:modId xmlns:p14="http://schemas.microsoft.com/office/powerpoint/2010/main" xmlns="" val="515257567"/>
              </p:ext>
            </p:extLst>
          </p:nvPr>
        </p:nvGraphicFramePr>
        <p:xfrm>
          <a:off x="327255" y="4610637"/>
          <a:ext cx="4091353" cy="1974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Крест 11"/>
          <p:cNvSpPr/>
          <p:nvPr/>
        </p:nvSpPr>
        <p:spPr>
          <a:xfrm>
            <a:off x="2182997" y="5243359"/>
            <a:ext cx="367019" cy="309922"/>
          </a:xfrm>
          <a:prstGeom prst="plus">
            <a:avLst/>
          </a:prstGeom>
          <a:solidFill>
            <a:srgbClr val="C00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graphicFrame>
        <p:nvGraphicFramePr>
          <p:cNvPr id="13" name="Схема 12"/>
          <p:cNvGraphicFramePr/>
          <p:nvPr>
            <p:extLst>
              <p:ext uri="{D42A27DB-BD31-4B8C-83A1-F6EECF244321}">
                <p14:modId xmlns:p14="http://schemas.microsoft.com/office/powerpoint/2010/main" xmlns="" val="1534232768"/>
              </p:ext>
            </p:extLst>
          </p:nvPr>
        </p:nvGraphicFramePr>
        <p:xfrm>
          <a:off x="4676040" y="3223844"/>
          <a:ext cx="4350728" cy="34817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57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99245" y="0"/>
            <a:ext cx="954324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3944" y="0"/>
            <a:ext cx="10753859" cy="6858000"/>
          </a:xfrm>
          <a:prstGeom prst="rect">
            <a:avLst/>
          </a:prstGeom>
          <a:gradFill flip="none" rotWithShape="1">
            <a:gsLst>
              <a:gs pos="0">
                <a:schemeClr val="bg1"/>
              </a:gs>
              <a:gs pos="50000">
                <a:schemeClr val="bg1"/>
              </a:gs>
              <a:gs pos="100000">
                <a:schemeClr val="bg1">
                  <a:lumMod val="85000"/>
                </a:schemeClr>
              </a:gs>
            </a:gsLst>
            <a:path path="circle">
              <a:fillToRect l="50000" t="50000" r="50000" b="50000"/>
            </a:path>
            <a:tileRect/>
          </a:gradFill>
        </p:spPr>
      </p:pic>
      <p:sp>
        <p:nvSpPr>
          <p:cNvPr id="18" name="Заголовок 1"/>
          <p:cNvSpPr>
            <a:spLocks noGrp="1"/>
          </p:cNvSpPr>
          <p:nvPr>
            <p:ph type="ctrTitle"/>
          </p:nvPr>
        </p:nvSpPr>
        <p:spPr>
          <a:xfrm>
            <a:off x="2229951" y="3271235"/>
            <a:ext cx="4800005" cy="136516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solidFill>
                  <a:srgbClr val="002060"/>
                </a:solidFill>
                <a:effectLst>
                  <a:outerShdw blurRad="76200" dist="50800" dir="5400000" algn="tl" rotWithShape="0">
                    <a:srgbClr val="000000">
                      <a:alpha val="65000"/>
                    </a:srgbClr>
                  </a:outerShdw>
                </a:effectLst>
                <a:latin typeface="+mn-lt"/>
              </a:rPr>
              <a:t>¡GRACIAS </a:t>
            </a:r>
            <a:br>
              <a:rPr lang="en-US" sz="4000" b="1" spc="50" dirty="0" smtClean="0">
                <a:ln w="11430"/>
                <a:solidFill>
                  <a:srgbClr val="002060"/>
                </a:solidFill>
                <a:effectLst>
                  <a:outerShdw blurRad="76200" dist="50800" dir="5400000" algn="tl" rotWithShape="0">
                    <a:srgbClr val="000000">
                      <a:alpha val="65000"/>
                    </a:srgbClr>
                  </a:outerShdw>
                </a:effectLst>
                <a:latin typeface="+mn-lt"/>
              </a:rPr>
            </a:br>
            <a:r>
              <a:rPr lang="en-US" sz="4000" b="1" spc="50" dirty="0" smtClean="0">
                <a:ln w="11430"/>
                <a:solidFill>
                  <a:srgbClr val="002060"/>
                </a:solidFill>
                <a:effectLst>
                  <a:outerShdw blurRad="76200" dist="50800" dir="5400000" algn="tl" rotWithShape="0">
                    <a:srgbClr val="000000">
                      <a:alpha val="65000"/>
                    </a:srgbClr>
                  </a:outerShdw>
                </a:effectLst>
                <a:latin typeface="+mn-lt"/>
              </a:rPr>
              <a:t>POR</a:t>
            </a:r>
            <a:br>
              <a:rPr lang="en-US" sz="4000" b="1" spc="50" dirty="0" smtClean="0">
                <a:ln w="11430"/>
                <a:solidFill>
                  <a:srgbClr val="002060"/>
                </a:solidFill>
                <a:effectLst>
                  <a:outerShdw blurRad="76200" dist="50800" dir="5400000" algn="tl" rotWithShape="0">
                    <a:srgbClr val="000000">
                      <a:alpha val="65000"/>
                    </a:srgbClr>
                  </a:outerShdw>
                </a:effectLst>
                <a:latin typeface="+mn-lt"/>
              </a:rPr>
            </a:br>
            <a:r>
              <a:rPr lang="en-US" sz="4000" b="1" spc="50" dirty="0" smtClean="0">
                <a:ln w="11430"/>
                <a:solidFill>
                  <a:srgbClr val="002060"/>
                </a:solidFill>
                <a:effectLst>
                  <a:outerShdw blurRad="76200" dist="50800" dir="5400000" algn="tl" rotWithShape="0">
                    <a:srgbClr val="000000">
                      <a:alpha val="65000"/>
                    </a:srgbClr>
                  </a:outerShdw>
                </a:effectLst>
                <a:latin typeface="+mn-lt"/>
              </a:rPr>
              <a:t>LA  ATENCIÓN!</a:t>
            </a:r>
            <a:br>
              <a:rPr lang="en-US" sz="4000" b="1" spc="50" dirty="0" smtClean="0">
                <a:ln w="11430"/>
                <a:solidFill>
                  <a:srgbClr val="002060"/>
                </a:solidFill>
                <a:effectLst>
                  <a:outerShdw blurRad="76200" dist="50800" dir="5400000" algn="tl" rotWithShape="0">
                    <a:srgbClr val="000000">
                      <a:alpha val="65000"/>
                    </a:srgbClr>
                  </a:outerShdw>
                </a:effectLst>
                <a:latin typeface="+mn-lt"/>
              </a:rPr>
            </a:br>
            <a:r>
              <a:rPr lang="uk-UA" b="1" dirty="0" smtClean="0">
                <a:ln>
                  <a:solidFill>
                    <a:schemeClr val="accent5">
                      <a:lumMod val="75000"/>
                    </a:schemeClr>
                  </a:solidFill>
                </a:ln>
                <a:solidFill>
                  <a:srgbClr val="C00000"/>
                </a:solidFill>
                <a:sym typeface="Wingdings" panose="05000000000000000000" pitchFamily="2" charset="2"/>
              </a:rPr>
              <a:t></a:t>
            </a:r>
            <a:endParaRPr lang="ru-RU" b="1" spc="50" dirty="0">
              <a:ln w="11430"/>
              <a:solidFill>
                <a:srgbClr val="C00000"/>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xmlns="" val="4125307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uk-UA" b="1" dirty="0" smtClean="0">
                <a:solidFill>
                  <a:srgbClr val="002060"/>
                </a:solidFill>
              </a:rPr>
              <a:t>	</a:t>
            </a:r>
            <a:r>
              <a:rPr lang="es-ES" b="1" dirty="0" smtClean="0">
                <a:solidFill>
                  <a:srgbClr val="002060"/>
                </a:solidFill>
              </a:rPr>
              <a:t>Clasificación de macrohabilidades / </a:t>
            </a:r>
            <a:r>
              <a:rPr lang="uk-UA" b="1" dirty="0" smtClean="0">
                <a:solidFill>
                  <a:srgbClr val="002060"/>
                </a:solidFill>
              </a:rPr>
              <a:t>	Види мовленнєвих компетентностей</a:t>
            </a:r>
            <a:endParaRPr lang="uk-UA" b="1" dirty="0">
              <a:solidFill>
                <a:srgbClr val="002060"/>
              </a:solidFill>
            </a:endParaRPr>
          </a:p>
        </p:txBody>
      </p:sp>
      <p:sp>
        <p:nvSpPr>
          <p:cNvPr id="5" name="Объект 4"/>
          <p:cNvSpPr>
            <a:spLocks noGrp="1"/>
          </p:cNvSpPr>
          <p:nvPr>
            <p:ph sz="half" idx="1"/>
          </p:nvPr>
        </p:nvSpPr>
        <p:spPr>
          <a:xfrm>
            <a:off x="600276" y="1993050"/>
            <a:ext cx="3701268" cy="4351338"/>
          </a:xfrm>
        </p:spPr>
        <p:txBody>
          <a:bodyPr>
            <a:normAutofit fontScale="85000" lnSpcReduction="10000"/>
          </a:bodyPr>
          <a:lstStyle/>
          <a:p>
            <a:pPr marL="0" indent="0" algn="ctr">
              <a:buNone/>
            </a:pPr>
            <a:r>
              <a:rPr lang="es-ES" sz="2400" b="1" i="1" dirty="0" smtClean="0">
                <a:solidFill>
                  <a:srgbClr val="002060"/>
                </a:solidFill>
              </a:rPr>
              <a:t>MACROHABILIDADES</a:t>
            </a:r>
          </a:p>
          <a:p>
            <a:pPr marL="0" indent="0">
              <a:buNone/>
            </a:pPr>
            <a:endParaRPr lang="es-ES" sz="1400" dirty="0"/>
          </a:p>
          <a:p>
            <a:pPr marL="114300" indent="0">
              <a:buNone/>
            </a:pPr>
            <a:r>
              <a:rPr lang="es-ES" sz="2400" i="1" dirty="0">
                <a:solidFill>
                  <a:srgbClr val="002060"/>
                </a:solidFill>
              </a:rPr>
              <a:t>Destrezas / habilidades comunicativas</a:t>
            </a:r>
            <a:endParaRPr lang="es-ES" i="1" dirty="0">
              <a:solidFill>
                <a:srgbClr val="002060"/>
              </a:solidFill>
            </a:endParaRPr>
          </a:p>
          <a:p>
            <a:r>
              <a:rPr lang="es-ES" sz="2800" b="1" dirty="0">
                <a:solidFill>
                  <a:srgbClr val="C00000"/>
                </a:solidFill>
              </a:rPr>
              <a:t>ESCUCHAR </a:t>
            </a:r>
            <a:r>
              <a:rPr lang="es-ES" sz="2400" b="1" dirty="0">
                <a:solidFill>
                  <a:srgbClr val="0070C0"/>
                </a:solidFill>
              </a:rPr>
              <a:t>(habla oral)</a:t>
            </a:r>
          </a:p>
          <a:p>
            <a:r>
              <a:rPr lang="es-ES" sz="2800" b="1" dirty="0">
                <a:solidFill>
                  <a:srgbClr val="C00000"/>
                </a:solidFill>
              </a:rPr>
              <a:t>HABLAR </a:t>
            </a:r>
            <a:r>
              <a:rPr lang="es-ES" sz="2400" b="1" dirty="0">
                <a:solidFill>
                  <a:srgbClr val="0070C0"/>
                </a:solidFill>
              </a:rPr>
              <a:t>(habla oral)</a:t>
            </a:r>
          </a:p>
          <a:p>
            <a:r>
              <a:rPr lang="es-ES" sz="2800" b="1" dirty="0">
                <a:solidFill>
                  <a:srgbClr val="C00000"/>
                </a:solidFill>
              </a:rPr>
              <a:t>LEER </a:t>
            </a:r>
            <a:r>
              <a:rPr lang="es-ES" sz="2400" b="1" dirty="0">
                <a:solidFill>
                  <a:srgbClr val="0070C0"/>
                </a:solidFill>
              </a:rPr>
              <a:t>(habla escrita)</a:t>
            </a:r>
          </a:p>
          <a:p>
            <a:r>
              <a:rPr lang="es-ES" sz="2800" b="1" dirty="0">
                <a:solidFill>
                  <a:srgbClr val="C00000"/>
                </a:solidFill>
              </a:rPr>
              <a:t>ESCRIBIR </a:t>
            </a:r>
            <a:r>
              <a:rPr lang="es-ES" sz="2400" b="1" dirty="0">
                <a:solidFill>
                  <a:srgbClr val="0070C0"/>
                </a:solidFill>
              </a:rPr>
              <a:t>(habla escrita)</a:t>
            </a:r>
          </a:p>
          <a:p>
            <a:pPr marL="114300" indent="0">
              <a:buNone/>
            </a:pPr>
            <a:endParaRPr lang="uk-UA" sz="1100" dirty="0">
              <a:solidFill>
                <a:srgbClr val="443008"/>
              </a:solidFill>
            </a:endParaRPr>
          </a:p>
          <a:p>
            <a:pPr marL="114300" indent="0">
              <a:buNone/>
            </a:pPr>
            <a:r>
              <a:rPr lang="es-ES" sz="2400" dirty="0">
                <a:solidFill>
                  <a:srgbClr val="002060"/>
                </a:solidFill>
              </a:rPr>
              <a:t>Macrohabilidad</a:t>
            </a:r>
            <a:r>
              <a:rPr lang="es-ES" sz="2400" dirty="0"/>
              <a:t> – </a:t>
            </a:r>
            <a:r>
              <a:rPr lang="es-ES" sz="2400" dirty="0">
                <a:solidFill>
                  <a:srgbClr val="1F6B1F"/>
                </a:solidFill>
              </a:rPr>
              <a:t>comprensión auditiva</a:t>
            </a:r>
          </a:p>
          <a:p>
            <a:pPr marL="114300" indent="0">
              <a:buNone/>
            </a:pPr>
            <a:endParaRPr lang="es-ES" sz="700" dirty="0"/>
          </a:p>
          <a:p>
            <a:pPr marL="114300" indent="0">
              <a:buNone/>
            </a:pPr>
            <a:r>
              <a:rPr lang="es-ES" sz="2400" dirty="0">
                <a:solidFill>
                  <a:srgbClr val="002060"/>
                </a:solidFill>
              </a:rPr>
              <a:t>Microhabilidad</a:t>
            </a:r>
            <a:r>
              <a:rPr lang="es-ES" sz="2400" dirty="0">
                <a:solidFill>
                  <a:srgbClr val="443008"/>
                </a:solidFill>
              </a:rPr>
              <a:t> </a:t>
            </a:r>
            <a:r>
              <a:rPr lang="es-ES" sz="2400" dirty="0"/>
              <a:t>– </a:t>
            </a:r>
            <a:r>
              <a:rPr lang="es-ES" sz="2400" dirty="0">
                <a:solidFill>
                  <a:srgbClr val="1F6B1F"/>
                </a:solidFill>
              </a:rPr>
              <a:t>comprensión global o detallada </a:t>
            </a:r>
          </a:p>
          <a:p>
            <a:pPr marL="0" indent="0">
              <a:buNone/>
            </a:pPr>
            <a:endParaRPr lang="uk-UA" dirty="0"/>
          </a:p>
        </p:txBody>
      </p:sp>
      <p:sp>
        <p:nvSpPr>
          <p:cNvPr id="6" name="Объект 5"/>
          <p:cNvSpPr>
            <a:spLocks noGrp="1"/>
          </p:cNvSpPr>
          <p:nvPr>
            <p:ph sz="half" idx="2"/>
          </p:nvPr>
        </p:nvSpPr>
        <p:spPr>
          <a:xfrm>
            <a:off x="5125793" y="1877141"/>
            <a:ext cx="3553160" cy="4351338"/>
          </a:xfrm>
        </p:spPr>
        <p:txBody>
          <a:bodyPr>
            <a:normAutofit fontScale="85000" lnSpcReduction="10000"/>
          </a:bodyPr>
          <a:lstStyle/>
          <a:p>
            <a:pPr marL="0" indent="0" algn="ctr">
              <a:buNone/>
            </a:pPr>
            <a:r>
              <a:rPr lang="uk-UA" sz="2800" b="1" i="1" dirty="0">
                <a:solidFill>
                  <a:srgbClr val="002060"/>
                </a:solidFill>
              </a:rPr>
              <a:t>Іншомовна мовленнєва компетентність</a:t>
            </a:r>
          </a:p>
          <a:p>
            <a:pPr marL="0" indent="0">
              <a:buNone/>
            </a:pPr>
            <a:endParaRPr lang="es-ES" sz="1600" dirty="0" smtClean="0"/>
          </a:p>
          <a:p>
            <a:r>
              <a:rPr lang="uk-UA" sz="2400" dirty="0">
                <a:solidFill>
                  <a:srgbClr val="002060"/>
                </a:solidFill>
              </a:rPr>
              <a:t>Іншомовна компетентність в </a:t>
            </a:r>
            <a:r>
              <a:rPr lang="uk-UA" sz="2800" b="1" dirty="0">
                <a:solidFill>
                  <a:srgbClr val="C00000"/>
                </a:solidFill>
                <a:effectLst>
                  <a:outerShdw blurRad="38100" dist="38100" dir="2700000" algn="tl">
                    <a:srgbClr val="000000">
                      <a:alpha val="43137"/>
                    </a:srgbClr>
                  </a:outerShdw>
                </a:effectLst>
              </a:rPr>
              <a:t>аудіюванні</a:t>
            </a:r>
          </a:p>
          <a:p>
            <a:r>
              <a:rPr lang="uk-UA" sz="2400" dirty="0">
                <a:solidFill>
                  <a:srgbClr val="002060"/>
                </a:solidFill>
              </a:rPr>
              <a:t>Іншомовна компетентність у </a:t>
            </a:r>
            <a:r>
              <a:rPr lang="uk-UA" sz="2800" b="1" dirty="0">
                <a:solidFill>
                  <a:srgbClr val="C00000"/>
                </a:solidFill>
                <a:effectLst>
                  <a:outerShdw blurRad="38100" dist="38100" dir="2700000" algn="tl">
                    <a:srgbClr val="000000">
                      <a:alpha val="43137"/>
                    </a:srgbClr>
                  </a:outerShdw>
                </a:effectLst>
              </a:rPr>
              <a:t>говорінні</a:t>
            </a:r>
          </a:p>
          <a:p>
            <a:r>
              <a:rPr lang="uk-UA" sz="2400" dirty="0">
                <a:solidFill>
                  <a:srgbClr val="002060"/>
                </a:solidFill>
              </a:rPr>
              <a:t>Іншомовна компетентність у </a:t>
            </a:r>
            <a:r>
              <a:rPr lang="uk-UA" sz="2800" b="1" dirty="0">
                <a:solidFill>
                  <a:srgbClr val="C00000"/>
                </a:solidFill>
                <a:effectLst>
                  <a:outerShdw blurRad="38100" dist="38100" dir="2700000" algn="tl">
                    <a:srgbClr val="000000">
                      <a:alpha val="43137"/>
                    </a:srgbClr>
                  </a:outerShdw>
                </a:effectLst>
              </a:rPr>
              <a:t>читанні</a:t>
            </a:r>
          </a:p>
          <a:p>
            <a:r>
              <a:rPr lang="uk-UA" sz="2400" dirty="0">
                <a:solidFill>
                  <a:srgbClr val="002060"/>
                </a:solidFill>
              </a:rPr>
              <a:t>Іншомовна компетентність у </a:t>
            </a:r>
            <a:r>
              <a:rPr lang="uk-UA" sz="2800" b="1" dirty="0">
                <a:solidFill>
                  <a:srgbClr val="C00000"/>
                </a:solidFill>
                <a:effectLst>
                  <a:outerShdw blurRad="38100" dist="38100" dir="2700000" algn="tl">
                    <a:srgbClr val="000000">
                      <a:alpha val="43137"/>
                    </a:srgbClr>
                  </a:outerShdw>
                </a:effectLst>
              </a:rPr>
              <a:t>письмі</a:t>
            </a:r>
          </a:p>
          <a:p>
            <a:r>
              <a:rPr lang="uk-UA" sz="2400" dirty="0">
                <a:solidFill>
                  <a:srgbClr val="002060"/>
                </a:solidFill>
              </a:rPr>
              <a:t>Іншомовна компетентність у </a:t>
            </a:r>
            <a:r>
              <a:rPr lang="uk-UA" sz="2800" b="1" dirty="0">
                <a:solidFill>
                  <a:srgbClr val="C00000"/>
                </a:solidFill>
                <a:effectLst>
                  <a:outerShdw blurRad="38100" dist="38100" dir="2700000" algn="tl">
                    <a:srgbClr val="000000">
                      <a:alpha val="43137"/>
                    </a:srgbClr>
                  </a:outerShdw>
                </a:effectLst>
              </a:rPr>
              <a:t>перекладі / медіації</a:t>
            </a:r>
          </a:p>
          <a:p>
            <a:pPr marL="0" indent="0">
              <a:buNone/>
            </a:pPr>
            <a:endParaRPr lang="uk-UA" dirty="0"/>
          </a:p>
        </p:txBody>
      </p:sp>
    </p:spTree>
    <p:extLst>
      <p:ext uri="{BB962C8B-B14F-4D97-AF65-F5344CB8AC3E}">
        <p14:creationId xmlns:p14="http://schemas.microsoft.com/office/powerpoint/2010/main" xmlns="" val="306649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wipe(down)">
                                      <p:cBhvr>
                                        <p:cTn id="10" dur="500"/>
                                        <p:tgtEl>
                                          <p:spTgt spid="6">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wipe(down)">
                                      <p:cBhvr>
                                        <p:cTn id="13" dur="500"/>
                                        <p:tgtEl>
                                          <p:spTgt spid="6">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wipe(down)">
                                      <p:cBhvr>
                                        <p:cTn id="16" dur="500"/>
                                        <p:tgtEl>
                                          <p:spTgt spid="6">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down)">
                                      <p:cBhvr>
                                        <p:cTn id="1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00733"/>
            <a:ext cx="7886700" cy="1090186"/>
          </a:xfrm>
        </p:spPr>
        <p:txBody>
          <a:bodyPr>
            <a:normAutofit/>
          </a:bodyPr>
          <a:lstStyle/>
          <a:p>
            <a:pPr algn="ctr"/>
            <a:r>
              <a:rPr lang="es-ES" b="1" i="1" dirty="0" smtClean="0">
                <a:solidFill>
                  <a:srgbClr val="002060"/>
                </a:solidFill>
              </a:rPr>
              <a:t>Comprensión auditiva / </a:t>
            </a:r>
            <a:r>
              <a:rPr lang="uk-UA" b="1" i="1" dirty="0" smtClean="0">
                <a:solidFill>
                  <a:srgbClr val="002060"/>
                </a:solidFill>
              </a:rPr>
              <a:t/>
            </a:r>
            <a:br>
              <a:rPr lang="uk-UA" b="1" i="1" dirty="0" smtClean="0">
                <a:solidFill>
                  <a:srgbClr val="002060"/>
                </a:solidFill>
              </a:rPr>
            </a:br>
            <a:r>
              <a:rPr lang="uk-UA" b="1" i="1" dirty="0" smtClean="0">
                <a:solidFill>
                  <a:srgbClr val="002060"/>
                </a:solidFill>
              </a:rPr>
              <a:t>Аудитивна компетентність</a:t>
            </a:r>
            <a:endParaRPr lang="uk-UA" b="1" i="1" dirty="0">
              <a:solidFill>
                <a:srgbClr val="002060"/>
              </a:solidFill>
            </a:endParaRPr>
          </a:p>
        </p:txBody>
      </p:sp>
      <p:sp>
        <p:nvSpPr>
          <p:cNvPr id="5" name="Объект 4"/>
          <p:cNvSpPr>
            <a:spLocks noGrp="1"/>
          </p:cNvSpPr>
          <p:nvPr>
            <p:ph sz="half" idx="1"/>
          </p:nvPr>
        </p:nvSpPr>
        <p:spPr>
          <a:xfrm>
            <a:off x="412124" y="1600245"/>
            <a:ext cx="4043966" cy="5347907"/>
          </a:xfrm>
        </p:spPr>
        <p:txBody>
          <a:bodyPr>
            <a:normAutofit fontScale="77500" lnSpcReduction="20000"/>
          </a:bodyPr>
          <a:lstStyle/>
          <a:p>
            <a:pPr algn="just"/>
            <a:endParaRPr lang="uk-UA" sz="2400" b="1" dirty="0" smtClean="0">
              <a:solidFill>
                <a:srgbClr val="002060"/>
              </a:solidFill>
              <a:effectLst>
                <a:outerShdw blurRad="38100" dist="38100" dir="2700000" algn="tl">
                  <a:srgbClr val="000000">
                    <a:alpha val="43137"/>
                  </a:srgbClr>
                </a:outerShdw>
              </a:effectLst>
            </a:endParaRPr>
          </a:p>
          <a:p>
            <a:pPr algn="just"/>
            <a:r>
              <a:rPr lang="es-ES" sz="2600" b="1" dirty="0" smtClean="0">
                <a:solidFill>
                  <a:srgbClr val="002060"/>
                </a:solidFill>
                <a:effectLst>
                  <a:outerShdw blurRad="38100" dist="38100" dir="2700000" algn="tl">
                    <a:srgbClr val="000000">
                      <a:alpha val="43137"/>
                    </a:srgbClr>
                  </a:outerShdw>
                </a:effectLst>
              </a:rPr>
              <a:t>Escuchar</a:t>
            </a:r>
            <a:r>
              <a:rPr lang="es-ES" sz="2400" dirty="0" smtClean="0">
                <a:solidFill>
                  <a:srgbClr val="002060"/>
                </a:solidFill>
              </a:rPr>
              <a:t> </a:t>
            </a:r>
            <a:r>
              <a:rPr lang="es-ES" sz="2400" dirty="0">
                <a:solidFill>
                  <a:schemeClr val="accent2">
                    <a:lumMod val="50000"/>
                  </a:schemeClr>
                </a:solidFill>
              </a:rPr>
              <a:t>es comprender el mensaje poniendo en marcha un proceso cognitivo de construcción de significado y de interpretación de un discurso pronunciado oralmente.</a:t>
            </a:r>
          </a:p>
          <a:p>
            <a:pPr algn="just"/>
            <a:r>
              <a:rPr lang="es-ES" sz="2400" b="1" dirty="0">
                <a:solidFill>
                  <a:srgbClr val="C00000"/>
                </a:solidFill>
                <a:effectLst>
                  <a:outerShdw blurRad="38100" dist="38100" dir="2700000" algn="tl">
                    <a:srgbClr val="000000">
                      <a:alpha val="43137"/>
                    </a:srgbClr>
                  </a:outerShdw>
                </a:effectLst>
              </a:rPr>
              <a:t>Comprensión auditiva </a:t>
            </a:r>
            <a:r>
              <a:rPr lang="es-ES" sz="2400" b="1" dirty="0" smtClean="0">
                <a:solidFill>
                  <a:srgbClr val="C00000"/>
                </a:solidFill>
                <a:effectLst>
                  <a:outerShdw blurRad="38100" dist="38100" dir="2700000" algn="tl">
                    <a:srgbClr val="000000">
                      <a:alpha val="43137"/>
                    </a:srgbClr>
                  </a:outerShdw>
                </a:effectLst>
              </a:rPr>
              <a:t>(C.A.)</a:t>
            </a:r>
            <a:r>
              <a:rPr lang="es-ES" sz="2400" dirty="0" smtClean="0">
                <a:solidFill>
                  <a:srgbClr val="443008"/>
                </a:solidFill>
              </a:rPr>
              <a:t> </a:t>
            </a:r>
            <a:r>
              <a:rPr lang="es-ES" sz="2400" dirty="0" smtClean="0">
                <a:solidFill>
                  <a:schemeClr val="accent2">
                    <a:lumMod val="50000"/>
                  </a:schemeClr>
                </a:solidFill>
              </a:rPr>
              <a:t>es </a:t>
            </a:r>
            <a:r>
              <a:rPr lang="es-ES" sz="2400" dirty="0">
                <a:solidFill>
                  <a:schemeClr val="accent2">
                    <a:lumMod val="50000"/>
                  </a:schemeClr>
                </a:solidFill>
              </a:rPr>
              <a:t>un proceso de: recibir lo que el emisor en realidad expresa </a:t>
            </a:r>
            <a:r>
              <a:rPr lang="es-ES" sz="2400" dirty="0">
                <a:solidFill>
                  <a:srgbClr val="002060"/>
                </a:solidFill>
              </a:rPr>
              <a:t>(</a:t>
            </a:r>
            <a:r>
              <a:rPr lang="es-ES" sz="2400" b="1" dirty="0">
                <a:solidFill>
                  <a:srgbClr val="002060"/>
                </a:solidFill>
              </a:rPr>
              <a:t>la orientación receptiva</a:t>
            </a:r>
            <a:r>
              <a:rPr lang="es-ES" sz="2400" dirty="0">
                <a:solidFill>
                  <a:srgbClr val="002060"/>
                </a:solidFill>
              </a:rPr>
              <a:t>); </a:t>
            </a:r>
            <a:r>
              <a:rPr lang="es-ES" sz="2400" dirty="0">
                <a:solidFill>
                  <a:schemeClr val="accent2">
                    <a:lumMod val="50000"/>
                  </a:schemeClr>
                </a:solidFill>
              </a:rPr>
              <a:t>construir y representar el significado </a:t>
            </a:r>
            <a:r>
              <a:rPr lang="es-ES" sz="2400" dirty="0">
                <a:solidFill>
                  <a:srgbClr val="002060"/>
                </a:solidFill>
              </a:rPr>
              <a:t>(</a:t>
            </a:r>
            <a:r>
              <a:rPr lang="es-ES" sz="2400" b="1" dirty="0">
                <a:solidFill>
                  <a:srgbClr val="002060"/>
                </a:solidFill>
              </a:rPr>
              <a:t>la orientación constructiva</a:t>
            </a:r>
            <a:r>
              <a:rPr lang="es-ES" sz="2400" dirty="0">
                <a:solidFill>
                  <a:srgbClr val="002060"/>
                </a:solidFill>
              </a:rPr>
              <a:t>); </a:t>
            </a:r>
            <a:r>
              <a:rPr lang="es-ES" sz="2400" dirty="0">
                <a:solidFill>
                  <a:schemeClr val="accent2">
                    <a:lumMod val="50000"/>
                  </a:schemeClr>
                </a:solidFill>
              </a:rPr>
              <a:t>negociar el significado con el emisor y responder </a:t>
            </a:r>
            <a:r>
              <a:rPr lang="es-ES" sz="2400" dirty="0">
                <a:solidFill>
                  <a:srgbClr val="002060"/>
                </a:solidFill>
              </a:rPr>
              <a:t>(</a:t>
            </a:r>
            <a:r>
              <a:rPr lang="es-ES" sz="2400" b="1" dirty="0">
                <a:solidFill>
                  <a:srgbClr val="002060"/>
                </a:solidFill>
              </a:rPr>
              <a:t>la orientación colaborativa</a:t>
            </a:r>
            <a:r>
              <a:rPr lang="es-ES" sz="2400" dirty="0">
                <a:solidFill>
                  <a:srgbClr val="002060"/>
                </a:solidFill>
              </a:rPr>
              <a:t>); </a:t>
            </a:r>
            <a:r>
              <a:rPr lang="es-ES" sz="2400" dirty="0">
                <a:solidFill>
                  <a:schemeClr val="accent2">
                    <a:lumMod val="50000"/>
                  </a:schemeClr>
                </a:solidFill>
              </a:rPr>
              <a:t>crear significado a través de la participación, la imaginación y la empatía </a:t>
            </a:r>
            <a:r>
              <a:rPr lang="es-ES" sz="2400" dirty="0">
                <a:solidFill>
                  <a:srgbClr val="002060"/>
                </a:solidFill>
              </a:rPr>
              <a:t>(</a:t>
            </a:r>
            <a:r>
              <a:rPr lang="es-ES" sz="2400" b="1" dirty="0">
                <a:solidFill>
                  <a:srgbClr val="002060"/>
                </a:solidFill>
              </a:rPr>
              <a:t>la orientación transformativa</a:t>
            </a:r>
            <a:r>
              <a:rPr lang="es-ES" sz="2400" dirty="0">
                <a:solidFill>
                  <a:srgbClr val="002060"/>
                </a:solidFill>
              </a:rPr>
              <a:t>);</a:t>
            </a:r>
          </a:p>
          <a:p>
            <a:pPr algn="just"/>
            <a:r>
              <a:rPr lang="es-ES" sz="2400" dirty="0">
                <a:solidFill>
                  <a:srgbClr val="002060"/>
                </a:solidFill>
              </a:rPr>
              <a:t>es un proceso de interpretación activo y complejo en el cual la persona que escucha establece una relación entre lo que escucha y lo que es ya conocido para él o ella.</a:t>
            </a:r>
            <a:endParaRPr lang="uk-UA" sz="2400" dirty="0">
              <a:solidFill>
                <a:srgbClr val="002060"/>
              </a:solidFill>
            </a:endParaRPr>
          </a:p>
          <a:p>
            <a:endParaRPr lang="uk-UA" dirty="0"/>
          </a:p>
        </p:txBody>
      </p:sp>
      <p:sp>
        <p:nvSpPr>
          <p:cNvPr id="6" name="Объект 5"/>
          <p:cNvSpPr>
            <a:spLocks noGrp="1"/>
          </p:cNvSpPr>
          <p:nvPr>
            <p:ph sz="half" idx="2"/>
          </p:nvPr>
        </p:nvSpPr>
        <p:spPr>
          <a:xfrm>
            <a:off x="4919729" y="1825624"/>
            <a:ext cx="3810739" cy="4871389"/>
          </a:xfrm>
        </p:spPr>
        <p:txBody>
          <a:bodyPr>
            <a:normAutofit fontScale="77500" lnSpcReduction="20000"/>
          </a:bodyPr>
          <a:lstStyle/>
          <a:p>
            <a:pPr algn="just"/>
            <a:r>
              <a:rPr lang="uk-UA" sz="2400" b="1" dirty="0">
                <a:solidFill>
                  <a:srgbClr val="002060"/>
                </a:solidFill>
                <a:effectLst>
                  <a:outerShdw blurRad="38100" dist="38100" dir="2700000" algn="tl">
                    <a:srgbClr val="000000">
                      <a:alpha val="43137"/>
                    </a:srgbClr>
                  </a:outerShdw>
                </a:effectLst>
              </a:rPr>
              <a:t>Слухання</a:t>
            </a:r>
            <a:r>
              <a:rPr lang="uk-UA" dirty="0">
                <a:solidFill>
                  <a:srgbClr val="002060"/>
                </a:solidFill>
                <a:effectLst>
                  <a:outerShdw blurRad="38100" dist="38100" dir="2700000" algn="tl">
                    <a:srgbClr val="000000">
                      <a:alpha val="43137"/>
                    </a:srgbClr>
                  </a:outerShdw>
                </a:effectLst>
              </a:rPr>
              <a:t> </a:t>
            </a:r>
            <a:r>
              <a:rPr lang="uk-UA" dirty="0">
                <a:solidFill>
                  <a:srgbClr val="443008"/>
                </a:solidFill>
              </a:rPr>
              <a:t>– </a:t>
            </a:r>
            <a:r>
              <a:rPr lang="uk-UA" sz="2400" dirty="0">
                <a:solidFill>
                  <a:schemeClr val="accent2">
                    <a:lumMod val="50000"/>
                  </a:schemeClr>
                </a:solidFill>
              </a:rPr>
              <a:t>це лише акустичне сприймання звукоряду без концентрації на розумінні його змісту.  </a:t>
            </a:r>
          </a:p>
          <a:p>
            <a:pPr algn="just"/>
            <a:r>
              <a:rPr lang="uk-UA" sz="2400" b="1" dirty="0">
                <a:solidFill>
                  <a:srgbClr val="002060"/>
                </a:solidFill>
                <a:effectLst>
                  <a:outerShdw blurRad="38100" dist="38100" dir="2700000" algn="tl">
                    <a:srgbClr val="000000">
                      <a:alpha val="43137"/>
                    </a:srgbClr>
                  </a:outerShdw>
                </a:effectLst>
              </a:rPr>
              <a:t>Аудіювання</a:t>
            </a:r>
            <a:r>
              <a:rPr lang="uk-UA" sz="2000" dirty="0">
                <a:solidFill>
                  <a:srgbClr val="002060"/>
                </a:solidFill>
                <a:effectLst>
                  <a:outerShdw blurRad="38100" dist="38100" dir="2700000" algn="tl">
                    <a:srgbClr val="000000">
                      <a:alpha val="43137"/>
                    </a:srgbClr>
                  </a:outerShdw>
                </a:effectLst>
              </a:rPr>
              <a:t> </a:t>
            </a:r>
            <a:r>
              <a:rPr lang="uk-UA" sz="2000" dirty="0">
                <a:solidFill>
                  <a:srgbClr val="443008"/>
                </a:solidFill>
              </a:rPr>
              <a:t>– </a:t>
            </a:r>
            <a:r>
              <a:rPr lang="uk-UA" sz="2400" dirty="0">
                <a:solidFill>
                  <a:schemeClr val="accent2">
                    <a:lumMod val="50000"/>
                  </a:schemeClr>
                </a:solidFill>
              </a:rPr>
              <a:t>це комплексна мовленнєва розумова діяльність, яка ґрунтується на природних здібностях людини, </a:t>
            </a:r>
            <a:r>
              <a:rPr lang="uk-UA" sz="2400" dirty="0" smtClean="0">
                <a:solidFill>
                  <a:schemeClr val="accent2">
                    <a:lumMod val="50000"/>
                  </a:schemeClr>
                </a:solidFill>
              </a:rPr>
              <a:t>вдосконалюється </a:t>
            </a:r>
            <a:r>
              <a:rPr lang="uk-UA" sz="2400" dirty="0">
                <a:solidFill>
                  <a:schemeClr val="accent2">
                    <a:lumMod val="50000"/>
                  </a:schemeClr>
                </a:solidFill>
              </a:rPr>
              <a:t>в</a:t>
            </a:r>
            <a:r>
              <a:rPr lang="uk-UA" sz="2400" dirty="0" smtClean="0">
                <a:solidFill>
                  <a:schemeClr val="accent2">
                    <a:lumMod val="50000"/>
                  </a:schemeClr>
                </a:solidFill>
              </a:rPr>
              <a:t> </a:t>
            </a:r>
            <a:r>
              <a:rPr lang="uk-UA" sz="2400" dirty="0">
                <a:solidFill>
                  <a:schemeClr val="accent2">
                    <a:lumMod val="50000"/>
                  </a:schemeClr>
                </a:solidFill>
              </a:rPr>
              <a:t>процесі її розвитку і дає їй можливість розуміти інформацію в акустичному коді, зберігати її в пам’яті, відбирати й оцінювати її згідно з інтересами чи поставленими завданнями.</a:t>
            </a:r>
          </a:p>
          <a:p>
            <a:pPr algn="just"/>
            <a:r>
              <a:rPr lang="uk-UA" sz="2400" b="1" dirty="0">
                <a:solidFill>
                  <a:srgbClr val="C00000"/>
                </a:solidFill>
                <a:effectLst>
                  <a:outerShdw blurRad="38100" dist="38100" dir="2700000" algn="tl">
                    <a:srgbClr val="000000">
                      <a:alpha val="43137"/>
                    </a:srgbClr>
                  </a:outerShdw>
                </a:effectLst>
              </a:rPr>
              <a:t>Аудитивна компетентність</a:t>
            </a:r>
            <a:r>
              <a:rPr lang="es-ES" sz="2400" b="1" dirty="0">
                <a:solidFill>
                  <a:srgbClr val="C00000"/>
                </a:solidFill>
                <a:effectLst>
                  <a:outerShdw blurRad="38100" dist="38100" dir="2700000" algn="tl">
                    <a:srgbClr val="000000">
                      <a:alpha val="43137"/>
                    </a:srgbClr>
                  </a:outerShdw>
                </a:effectLst>
              </a:rPr>
              <a:t> </a:t>
            </a:r>
            <a:r>
              <a:rPr lang="uk-UA" sz="2400" b="1" dirty="0">
                <a:solidFill>
                  <a:srgbClr val="C00000"/>
                </a:solidFill>
                <a:effectLst>
                  <a:outerShdw blurRad="38100" dist="38100" dir="2700000" algn="tl">
                    <a:srgbClr val="000000">
                      <a:alpha val="43137"/>
                    </a:srgbClr>
                  </a:outerShdw>
                </a:effectLst>
              </a:rPr>
              <a:t>(АК)</a:t>
            </a:r>
            <a:r>
              <a:rPr lang="uk-UA" sz="2400" dirty="0">
                <a:solidFill>
                  <a:srgbClr val="443008"/>
                </a:solidFill>
              </a:rPr>
              <a:t> – </a:t>
            </a:r>
            <a:r>
              <a:rPr lang="uk-UA" sz="2400" dirty="0">
                <a:solidFill>
                  <a:srgbClr val="002060"/>
                </a:solidFill>
              </a:rPr>
              <a:t>здатність слухати автентичні тексти різних жанрів і видів із різним рівнем розуміння змісту в умовах прямого й опосередкованого спілкування.</a:t>
            </a:r>
          </a:p>
          <a:p>
            <a:endParaRPr lang="uk-UA" dirty="0"/>
          </a:p>
        </p:txBody>
      </p:sp>
    </p:spTree>
    <p:extLst>
      <p:ext uri="{BB962C8B-B14F-4D97-AF65-F5344CB8AC3E}">
        <p14:creationId xmlns:p14="http://schemas.microsoft.com/office/powerpoint/2010/main" xmlns="" val="408112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ircle(in)">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circle(in)">
                                      <p:cBhvr>
                                        <p:cTn id="28" dur="2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circle(in)">
                                      <p:cBhvr>
                                        <p:cTn id="3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476518" y="1893194"/>
            <a:ext cx="3670479" cy="4211391"/>
          </a:xfrm>
        </p:spPr>
        <p:txBody>
          <a:bodyPr>
            <a:normAutofit fontScale="92500" lnSpcReduction="10000"/>
          </a:bodyPr>
          <a:lstStyle/>
          <a:p>
            <a:pPr marL="0" indent="0" algn="ctr">
              <a:buNone/>
            </a:pPr>
            <a:r>
              <a:rPr lang="en-US" sz="2400" b="1" dirty="0" smtClean="0">
                <a:solidFill>
                  <a:srgbClr val="002060"/>
                </a:solidFill>
                <a:effectLst>
                  <a:outerShdw blurRad="38100" dist="38100" dir="2700000" algn="tl">
                    <a:srgbClr val="000000">
                      <a:alpha val="43137"/>
                    </a:srgbClr>
                  </a:outerShdw>
                </a:effectLst>
              </a:rPr>
              <a:t>Co</a:t>
            </a:r>
            <a:r>
              <a:rPr lang="es-ES" sz="2400" b="1" dirty="0">
                <a:solidFill>
                  <a:srgbClr val="002060"/>
                </a:solidFill>
                <a:effectLst>
                  <a:outerShdw blurRad="38100" dist="38100" dir="2700000" algn="tl">
                    <a:srgbClr val="000000">
                      <a:alpha val="43137"/>
                    </a:srgbClr>
                  </a:outerShdw>
                </a:effectLst>
              </a:rPr>
              <a:t>mponentes de la</a:t>
            </a:r>
            <a:r>
              <a:rPr lang="uk-UA" sz="2400" b="1" dirty="0">
                <a:solidFill>
                  <a:srgbClr val="002060"/>
                </a:solidFill>
                <a:effectLst>
                  <a:outerShdw blurRad="38100" dist="38100" dir="2700000" algn="tl">
                    <a:srgbClr val="000000">
                      <a:alpha val="43137"/>
                    </a:srgbClr>
                  </a:outerShdw>
                </a:effectLst>
              </a:rPr>
              <a:t> </a:t>
            </a:r>
            <a:r>
              <a:rPr lang="es-ES" sz="2400" b="1" dirty="0">
                <a:solidFill>
                  <a:srgbClr val="002060"/>
                </a:solidFill>
                <a:effectLst>
                  <a:outerShdw blurRad="38100" dist="38100" dir="2700000" algn="tl">
                    <a:srgbClr val="000000">
                      <a:alpha val="43137"/>
                    </a:srgbClr>
                  </a:outerShdw>
                </a:effectLst>
              </a:rPr>
              <a:t>C.A</a:t>
            </a:r>
            <a:r>
              <a:rPr lang="es-ES" sz="2400" b="1" dirty="0" smtClean="0">
                <a:solidFill>
                  <a:srgbClr val="002060"/>
                </a:solidFill>
                <a:effectLst>
                  <a:outerShdw blurRad="38100" dist="38100" dir="2700000" algn="tl">
                    <a:srgbClr val="000000">
                      <a:alpha val="43137"/>
                    </a:srgbClr>
                  </a:outerShdw>
                </a:effectLst>
              </a:rPr>
              <a:t>.</a:t>
            </a:r>
            <a:endParaRPr lang="uk-UA" sz="2400" b="1" dirty="0" smtClean="0">
              <a:solidFill>
                <a:srgbClr val="002060"/>
              </a:solidFill>
              <a:effectLst>
                <a:outerShdw blurRad="38100" dist="38100" dir="2700000" algn="tl">
                  <a:srgbClr val="000000">
                    <a:alpha val="43137"/>
                  </a:srgbClr>
                </a:outerShdw>
              </a:effectLst>
            </a:endParaRPr>
          </a:p>
          <a:p>
            <a:endParaRPr lang="uk-UA" sz="1500" dirty="0"/>
          </a:p>
          <a:p>
            <a:r>
              <a:rPr lang="es-ES" sz="2400" b="1" dirty="0">
                <a:solidFill>
                  <a:srgbClr val="002060"/>
                </a:solidFill>
              </a:rPr>
              <a:t>Microhabilidades o procedimientos o estrategias</a:t>
            </a:r>
            <a:r>
              <a:rPr lang="es-ES" sz="2400" b="1" dirty="0">
                <a:solidFill>
                  <a:srgbClr val="3E2C08"/>
                </a:solidFill>
              </a:rPr>
              <a:t> </a:t>
            </a:r>
            <a:r>
              <a:rPr lang="es-ES" sz="2400" dirty="0">
                <a:solidFill>
                  <a:schemeClr val="accent2">
                    <a:lumMod val="50000"/>
                  </a:schemeClr>
                </a:solidFill>
              </a:rPr>
              <a:t>(reconocer, seleccionar, interpretar, inferir, anticipar, retener)</a:t>
            </a:r>
          </a:p>
          <a:p>
            <a:r>
              <a:rPr lang="es-ES" sz="2400" b="1" dirty="0">
                <a:solidFill>
                  <a:srgbClr val="002060"/>
                </a:solidFill>
              </a:rPr>
              <a:t>Conceptos</a:t>
            </a:r>
            <a:r>
              <a:rPr lang="es-ES" sz="2400" b="1" dirty="0">
                <a:solidFill>
                  <a:srgbClr val="443008"/>
                </a:solidFill>
              </a:rPr>
              <a:t> </a:t>
            </a:r>
            <a:r>
              <a:rPr lang="es-ES" sz="2400" dirty="0">
                <a:solidFill>
                  <a:schemeClr val="accent2">
                    <a:lumMod val="50000"/>
                  </a:schemeClr>
                </a:solidFill>
              </a:rPr>
              <a:t>(texto: adecuación, coherencia, cohesión, gramática, presentación, estilística)</a:t>
            </a:r>
            <a:endParaRPr lang="es-ES" sz="2400" b="1" dirty="0">
              <a:solidFill>
                <a:schemeClr val="accent2">
                  <a:lumMod val="50000"/>
                </a:schemeClr>
              </a:solidFill>
            </a:endParaRPr>
          </a:p>
          <a:p>
            <a:r>
              <a:rPr lang="es-ES" sz="2400" b="1" dirty="0">
                <a:solidFill>
                  <a:srgbClr val="002060"/>
                </a:solidFill>
              </a:rPr>
              <a:t>Actitudes</a:t>
            </a:r>
            <a:r>
              <a:rPr lang="es-ES" sz="2400" b="1" dirty="0">
                <a:solidFill>
                  <a:srgbClr val="443008"/>
                </a:solidFill>
              </a:rPr>
              <a:t> </a:t>
            </a:r>
            <a:r>
              <a:rPr lang="es-ES" sz="2400" dirty="0">
                <a:solidFill>
                  <a:schemeClr val="accent2">
                    <a:lumMod val="50000"/>
                  </a:schemeClr>
                </a:solidFill>
              </a:rPr>
              <a:t>(cultura oral, Yo-receptor, diálogos y conversación, parlamentos)</a:t>
            </a:r>
            <a:endParaRPr lang="uk-UA" dirty="0">
              <a:solidFill>
                <a:schemeClr val="accent2">
                  <a:lumMod val="50000"/>
                </a:schemeClr>
              </a:solidFill>
            </a:endParaRPr>
          </a:p>
        </p:txBody>
      </p:sp>
      <p:sp>
        <p:nvSpPr>
          <p:cNvPr id="6" name="Объект 5"/>
          <p:cNvSpPr>
            <a:spLocks noGrp="1"/>
          </p:cNvSpPr>
          <p:nvPr>
            <p:ph sz="half" idx="2"/>
          </p:nvPr>
        </p:nvSpPr>
        <p:spPr>
          <a:xfrm>
            <a:off x="4146997" y="141668"/>
            <a:ext cx="4881093" cy="6529587"/>
          </a:xfrm>
        </p:spPr>
        <p:txBody>
          <a:bodyPr>
            <a:normAutofit fontScale="92500" lnSpcReduction="10000"/>
          </a:bodyPr>
          <a:lstStyle/>
          <a:p>
            <a:pPr marL="0" indent="0" algn="ctr">
              <a:buNone/>
            </a:pPr>
            <a:r>
              <a:rPr lang="uk-UA" b="1" dirty="0">
                <a:solidFill>
                  <a:srgbClr val="002060"/>
                </a:solidFill>
                <a:effectLst>
                  <a:outerShdw blurRad="38100" dist="38100" dir="2700000" algn="tl">
                    <a:srgbClr val="000000">
                      <a:alpha val="43137"/>
                    </a:srgbClr>
                  </a:outerShdw>
                </a:effectLst>
              </a:rPr>
              <a:t>Складові </a:t>
            </a:r>
            <a:r>
              <a:rPr lang="uk-UA" b="1" dirty="0" smtClean="0">
                <a:solidFill>
                  <a:srgbClr val="002060"/>
                </a:solidFill>
                <a:effectLst>
                  <a:outerShdw blurRad="38100" dist="38100" dir="2700000" algn="tl">
                    <a:srgbClr val="000000">
                      <a:alpha val="43137"/>
                    </a:srgbClr>
                  </a:outerShdw>
                </a:effectLst>
              </a:rPr>
              <a:t>АК</a:t>
            </a:r>
            <a:endParaRPr lang="uk-UA" b="1" dirty="0">
              <a:solidFill>
                <a:srgbClr val="002060"/>
              </a:solidFill>
              <a:effectLst>
                <a:outerShdw blurRad="38100" dist="38100" dir="2700000" algn="tl">
                  <a:srgbClr val="000000">
                    <a:alpha val="43137"/>
                  </a:srgbClr>
                </a:outerShdw>
              </a:effectLst>
            </a:endParaRPr>
          </a:p>
          <a:p>
            <a:endParaRPr lang="uk-UA" sz="100" dirty="0" smtClean="0"/>
          </a:p>
          <a:p>
            <a:pPr algn="just">
              <a:lnSpc>
                <a:spcPct val="110000"/>
              </a:lnSpc>
              <a:spcBef>
                <a:spcPts val="0"/>
              </a:spcBef>
            </a:pPr>
            <a:r>
              <a:rPr lang="uk-UA" sz="1800" b="1" dirty="0">
                <a:solidFill>
                  <a:srgbClr val="002060"/>
                </a:solidFill>
              </a:rPr>
              <a:t>Вміння</a:t>
            </a:r>
            <a:r>
              <a:rPr lang="uk-UA" sz="3200" b="1" dirty="0">
                <a:solidFill>
                  <a:srgbClr val="002060"/>
                </a:solidFill>
              </a:rPr>
              <a:t> </a:t>
            </a:r>
            <a:r>
              <a:rPr lang="uk-UA" sz="1800" dirty="0">
                <a:solidFill>
                  <a:schemeClr val="accent2">
                    <a:lumMod val="50000"/>
                  </a:schemeClr>
                </a:solidFill>
              </a:rPr>
              <a:t>(мовленнєві, компенсаторні, інтелектуальні, організаційно-навчальні)</a:t>
            </a:r>
            <a:endParaRPr lang="es-ES" sz="1800" dirty="0">
              <a:solidFill>
                <a:schemeClr val="accent2">
                  <a:lumMod val="50000"/>
                </a:schemeClr>
              </a:solidFill>
            </a:endParaRPr>
          </a:p>
          <a:p>
            <a:pPr algn="just">
              <a:lnSpc>
                <a:spcPct val="110000"/>
              </a:lnSpc>
              <a:spcBef>
                <a:spcPts val="0"/>
              </a:spcBef>
            </a:pPr>
            <a:r>
              <a:rPr lang="uk-UA" sz="1800" b="1" dirty="0">
                <a:solidFill>
                  <a:srgbClr val="002060"/>
                </a:solidFill>
              </a:rPr>
              <a:t>Навички</a:t>
            </a:r>
            <a:r>
              <a:rPr lang="uk-UA" sz="3200" b="1" dirty="0">
                <a:solidFill>
                  <a:srgbClr val="002060"/>
                </a:solidFill>
              </a:rPr>
              <a:t> </a:t>
            </a:r>
            <a:r>
              <a:rPr lang="uk-UA" sz="1800" dirty="0">
                <a:solidFill>
                  <a:schemeClr val="accent2">
                    <a:lumMod val="50000"/>
                  </a:schemeClr>
                </a:solidFill>
              </a:rPr>
              <a:t>(слухові, лексичні, граматичні)</a:t>
            </a:r>
            <a:endParaRPr lang="es-ES" sz="1800" b="1" dirty="0">
              <a:solidFill>
                <a:schemeClr val="accent2">
                  <a:lumMod val="50000"/>
                </a:schemeClr>
              </a:solidFill>
            </a:endParaRPr>
          </a:p>
          <a:p>
            <a:pPr algn="just">
              <a:lnSpc>
                <a:spcPct val="110000"/>
              </a:lnSpc>
              <a:spcBef>
                <a:spcPts val="0"/>
              </a:spcBef>
            </a:pPr>
            <a:r>
              <a:rPr lang="uk-UA" sz="1800" b="1" dirty="0">
                <a:solidFill>
                  <a:srgbClr val="002060"/>
                </a:solidFill>
              </a:rPr>
              <a:t>Знання</a:t>
            </a:r>
            <a:r>
              <a:rPr lang="uk-UA" sz="2800" b="1" dirty="0">
                <a:solidFill>
                  <a:srgbClr val="002060"/>
                </a:solidFill>
              </a:rPr>
              <a:t> </a:t>
            </a:r>
            <a:r>
              <a:rPr lang="uk-UA" sz="1800" dirty="0">
                <a:solidFill>
                  <a:schemeClr val="accent2">
                    <a:lumMod val="50000"/>
                  </a:schemeClr>
                </a:solidFill>
              </a:rPr>
              <a:t>(декларативні: мовні, країнознавчі; процедурні: лінгвосоціокультурні)</a:t>
            </a:r>
            <a:endParaRPr lang="es-ES" sz="1800" b="1" dirty="0">
              <a:solidFill>
                <a:schemeClr val="accent2">
                  <a:lumMod val="50000"/>
                </a:schemeClr>
              </a:solidFill>
            </a:endParaRPr>
          </a:p>
          <a:p>
            <a:pPr algn="just">
              <a:lnSpc>
                <a:spcPct val="110000"/>
              </a:lnSpc>
            </a:pPr>
            <a:r>
              <a:rPr lang="uk-UA" sz="1800" b="1" dirty="0">
                <a:solidFill>
                  <a:srgbClr val="002060"/>
                </a:solidFill>
              </a:rPr>
              <a:t>Комунікативні здібності</a:t>
            </a:r>
            <a:r>
              <a:rPr lang="uk-UA" b="1" dirty="0">
                <a:solidFill>
                  <a:srgbClr val="002060"/>
                </a:solidFill>
              </a:rPr>
              <a:t> </a:t>
            </a:r>
            <a:r>
              <a:rPr lang="uk-UA" sz="1700" dirty="0">
                <a:solidFill>
                  <a:schemeClr val="accent2">
                    <a:lumMod val="50000"/>
                  </a:schemeClr>
                </a:solidFill>
              </a:rPr>
              <a:t>(адекватна реакцію на пропозиції мовця; вміння вислухати, не перериваючи співрозмовника; брати почуте до уваги; цінувати мовленнєвого партнера незалежно від ступеня прихильності до нього, визнавати його чесноти; орієнтуватися в ситуації </a:t>
            </a:r>
            <a:r>
              <a:rPr lang="uk-UA" sz="1700" dirty="0" smtClean="0">
                <a:solidFill>
                  <a:schemeClr val="accent2">
                    <a:lumMod val="50000"/>
                  </a:schemeClr>
                </a:solidFill>
              </a:rPr>
              <a:t>спілкування</a:t>
            </a:r>
          </a:p>
          <a:p>
            <a:pPr algn="just">
              <a:lnSpc>
                <a:spcPct val="110000"/>
              </a:lnSpc>
            </a:pPr>
            <a:r>
              <a:rPr lang="uk-UA" sz="1800" b="1" dirty="0">
                <a:solidFill>
                  <a:srgbClr val="002060"/>
                </a:solidFill>
              </a:rPr>
              <a:t>Індивідуально-психологічні особливості студентів </a:t>
            </a:r>
            <a:r>
              <a:rPr lang="uk-UA" sz="1700" dirty="0">
                <a:solidFill>
                  <a:schemeClr val="accent2">
                    <a:lumMod val="50000"/>
                  </a:schemeClr>
                </a:solidFill>
              </a:rPr>
              <a:t>(кмітливість; вміння чути й швидко реагувати на сигнали усномовленнєвої комунікації; вміння переключатися з однієї розумової операції на іншу; швидко схоплювати тему повідомлення, співвідносити її з широким контекстом; рівень розвитку / сформованості уваги, артикулювання, мовленнєвого слуху, аудитивної пам’яті, ймовірного прогнозування; спрямованість на пізнавальну діяльність </a:t>
            </a:r>
            <a:r>
              <a:rPr lang="uk-UA" sz="1700" dirty="0" smtClean="0">
                <a:solidFill>
                  <a:schemeClr val="accent2">
                    <a:lumMod val="50000"/>
                  </a:schemeClr>
                </a:solidFill>
              </a:rPr>
              <a:t>і </a:t>
            </a:r>
            <a:r>
              <a:rPr lang="uk-UA" sz="1700" dirty="0">
                <a:solidFill>
                  <a:schemeClr val="accent2">
                    <a:lumMod val="50000"/>
                  </a:schemeClr>
                </a:solidFill>
              </a:rPr>
              <a:t>мотивація)</a:t>
            </a:r>
          </a:p>
        </p:txBody>
      </p:sp>
    </p:spTree>
    <p:extLst>
      <p:ext uri="{BB962C8B-B14F-4D97-AF65-F5344CB8AC3E}">
        <p14:creationId xmlns:p14="http://schemas.microsoft.com/office/powerpoint/2010/main" xmlns="" val="4358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wipe(down)">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down)">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wipe(down)">
                                      <p:cBhvr>
                                        <p:cTn id="3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0"/>
            <a:ext cx="7886700" cy="927279"/>
          </a:xfrm>
        </p:spPr>
        <p:txBody>
          <a:bodyPr>
            <a:normAutofit fontScale="90000"/>
          </a:bodyPr>
          <a:lstStyle/>
          <a:p>
            <a:pPr algn="ctr"/>
            <a:r>
              <a:rPr lang="es-ES" b="1" dirty="0" smtClean="0">
                <a:solidFill>
                  <a:schemeClr val="bg2">
                    <a:lumMod val="25000"/>
                  </a:schemeClr>
                </a:solidFill>
                <a:effectLst>
                  <a:outerShdw blurRad="38100" dist="38100" dir="2700000" algn="tl">
                    <a:srgbClr val="000000">
                      <a:alpha val="43137"/>
                    </a:srgbClr>
                  </a:outerShdw>
                </a:effectLst>
              </a:rPr>
              <a:t>	Microhabilidades (procedimientos, 	estrategias) de la C.A.</a:t>
            </a:r>
            <a:endParaRPr lang="uk-UA" b="1" dirty="0">
              <a:solidFill>
                <a:schemeClr val="bg2">
                  <a:lumMod val="25000"/>
                </a:schemeClr>
              </a:solidFill>
              <a:effectLst>
                <a:outerShdw blurRad="38100" dist="38100" dir="2700000" algn="tl">
                  <a:srgbClr val="000000">
                    <a:alpha val="43137"/>
                  </a:srgbClr>
                </a:outerShdw>
              </a:effectLst>
            </a:endParaRPr>
          </a:p>
        </p:txBody>
      </p:sp>
      <p:pic>
        <p:nvPicPr>
          <p:cNvPr id="7"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3032" y="1860997"/>
            <a:ext cx="4211392" cy="4893972"/>
          </a:xfrm>
        </p:spPr>
      </p:pic>
      <p:pic>
        <p:nvPicPr>
          <p:cNvPr id="8" name="Объект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378817" y="927279"/>
            <a:ext cx="4649273" cy="5834129"/>
          </a:xfrm>
        </p:spPr>
      </p:pic>
    </p:spTree>
    <p:extLst>
      <p:ext uri="{BB962C8B-B14F-4D97-AF65-F5344CB8AC3E}">
        <p14:creationId xmlns:p14="http://schemas.microsoft.com/office/powerpoint/2010/main" xmlns="" val="212865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096" y="599588"/>
            <a:ext cx="7886700" cy="830627"/>
          </a:xfrm>
        </p:spPr>
        <p:txBody>
          <a:bodyPr>
            <a:normAutofit fontScale="90000"/>
          </a:bodyPr>
          <a:lstStyle/>
          <a:p>
            <a:pPr algn="ctr"/>
            <a:r>
              <a:rPr lang="en-US" b="1" dirty="0" smtClean="0">
                <a:solidFill>
                  <a:srgbClr val="002060"/>
                </a:solidFill>
                <a:effectLst>
                  <a:outerShdw blurRad="38100" dist="38100" dir="2700000" algn="tl">
                    <a:srgbClr val="000000">
                      <a:alpha val="43137"/>
                    </a:srgbClr>
                  </a:outerShdw>
                </a:effectLst>
              </a:rPr>
              <a:t>FUNCIONES</a:t>
            </a:r>
            <a:br>
              <a:rPr lang="en-US" b="1" dirty="0" smtClean="0">
                <a:solidFill>
                  <a:srgbClr val="002060"/>
                </a:solidFill>
                <a:effectLst>
                  <a:outerShdw blurRad="38100" dist="38100" dir="2700000" algn="tl">
                    <a:srgbClr val="000000">
                      <a:alpha val="43137"/>
                    </a:srgbClr>
                  </a:outerShdw>
                </a:effectLst>
              </a:rPr>
            </a:br>
            <a:r>
              <a:rPr lang="en-US" sz="2800" b="1" dirty="0" smtClean="0">
                <a:solidFill>
                  <a:srgbClr val="002060"/>
                </a:solidFill>
              </a:rPr>
              <a:t>en </a:t>
            </a:r>
            <a:r>
              <a:rPr lang="es-ES" sz="2800" b="1" dirty="0" smtClean="0">
                <a:solidFill>
                  <a:srgbClr val="002060"/>
                </a:solidFill>
              </a:rPr>
              <a:t>términos</a:t>
            </a:r>
            <a:r>
              <a:rPr lang="en-US" sz="2800" b="1" dirty="0" smtClean="0">
                <a:solidFill>
                  <a:srgbClr val="002060"/>
                </a:solidFill>
              </a:rPr>
              <a:t> </a:t>
            </a:r>
            <a:r>
              <a:rPr lang="es-ES" sz="2800" b="1" dirty="0" smtClean="0">
                <a:solidFill>
                  <a:srgbClr val="002060"/>
                </a:solidFill>
              </a:rPr>
              <a:t>generales</a:t>
            </a:r>
            <a:endParaRPr lang="es-ES" b="1" dirty="0">
              <a:solidFill>
                <a:srgbClr val="002060"/>
              </a:solidFill>
            </a:endParaRPr>
          </a:p>
        </p:txBody>
      </p:sp>
      <p:sp>
        <p:nvSpPr>
          <p:cNvPr id="3" name="Объект 2"/>
          <p:cNvSpPr>
            <a:spLocks noGrp="1"/>
          </p:cNvSpPr>
          <p:nvPr>
            <p:ph sz="half" idx="1"/>
          </p:nvPr>
        </p:nvSpPr>
        <p:spPr>
          <a:xfrm>
            <a:off x="785447" y="1579440"/>
            <a:ext cx="3212122" cy="4351338"/>
          </a:xfrm>
        </p:spPr>
        <p:txBody>
          <a:bodyPr>
            <a:normAutofit/>
          </a:bodyPr>
          <a:lstStyle/>
          <a:p>
            <a:endParaRPr lang="en-US" dirty="0" smtClean="0">
              <a:solidFill>
                <a:srgbClr val="002060"/>
              </a:solidFill>
            </a:endParaRPr>
          </a:p>
          <a:p>
            <a:endParaRPr lang="en-US" dirty="0">
              <a:solidFill>
                <a:srgbClr val="002060"/>
              </a:solidFill>
            </a:endParaRPr>
          </a:p>
          <a:p>
            <a:r>
              <a:rPr lang="en-US" dirty="0" smtClean="0">
                <a:solidFill>
                  <a:srgbClr val="002060"/>
                </a:solidFill>
              </a:rPr>
              <a:t>La </a:t>
            </a:r>
            <a:r>
              <a:rPr lang="es-ES" dirty="0" smtClean="0">
                <a:solidFill>
                  <a:srgbClr val="002060"/>
                </a:solidFill>
              </a:rPr>
              <a:t>comprensión auditiva</a:t>
            </a:r>
          </a:p>
          <a:p>
            <a:endParaRPr lang="es-ES" dirty="0" smtClean="0">
              <a:solidFill>
                <a:srgbClr val="002060"/>
              </a:solidFill>
            </a:endParaRPr>
          </a:p>
          <a:p>
            <a:pPr marL="0" indent="0" algn="just">
              <a:buNone/>
            </a:pPr>
            <a:r>
              <a:rPr lang="es-ES" dirty="0" smtClean="0">
                <a:solidFill>
                  <a:schemeClr val="accent2">
                    <a:lumMod val="50000"/>
                  </a:schemeClr>
                </a:solidFill>
              </a:rPr>
              <a:t>En la </a:t>
            </a:r>
            <a:r>
              <a:rPr lang="es-ES" dirty="0">
                <a:solidFill>
                  <a:schemeClr val="accent2">
                    <a:lumMod val="50000"/>
                  </a:schemeClr>
                </a:solidFill>
              </a:rPr>
              <a:t>didáctica española la audición o escucha (según la terminología oficial española) sirve como </a:t>
            </a:r>
            <a:r>
              <a:rPr lang="es-ES" dirty="0">
                <a:solidFill>
                  <a:srgbClr val="002060"/>
                </a:solidFill>
              </a:rPr>
              <a:t>instrumento para desarrollar las habilidades de hablar y escribir</a:t>
            </a:r>
            <a:endParaRPr lang="uk-UA" dirty="0">
              <a:solidFill>
                <a:srgbClr val="002060"/>
              </a:solidFill>
            </a:endParaRPr>
          </a:p>
        </p:txBody>
      </p:sp>
      <p:sp>
        <p:nvSpPr>
          <p:cNvPr id="4" name="Объект 3"/>
          <p:cNvSpPr>
            <a:spLocks noGrp="1"/>
          </p:cNvSpPr>
          <p:nvPr>
            <p:ph sz="half" idx="2"/>
          </p:nvPr>
        </p:nvSpPr>
        <p:spPr>
          <a:xfrm>
            <a:off x="4431321" y="1793633"/>
            <a:ext cx="4278923" cy="4114800"/>
          </a:xfrm>
        </p:spPr>
        <p:txBody>
          <a:bodyPr>
            <a:normAutofit/>
          </a:bodyPr>
          <a:lstStyle/>
          <a:p>
            <a:r>
              <a:rPr lang="es-ES" dirty="0" smtClean="0">
                <a:solidFill>
                  <a:srgbClr val="002060"/>
                </a:solidFill>
              </a:rPr>
              <a:t>La competencia auditiva (Ct.A.)</a:t>
            </a:r>
          </a:p>
          <a:p>
            <a:endParaRPr lang="es-ES" dirty="0">
              <a:solidFill>
                <a:srgbClr val="002060"/>
              </a:solidFill>
            </a:endParaRPr>
          </a:p>
          <a:p>
            <a:pPr marL="0" indent="0" algn="just">
              <a:buNone/>
            </a:pPr>
            <a:r>
              <a:rPr lang="es-ES" dirty="0">
                <a:solidFill>
                  <a:schemeClr val="accent2">
                    <a:lumMod val="50000"/>
                  </a:schemeClr>
                </a:solidFill>
              </a:rPr>
              <a:t>Los científicos </a:t>
            </a:r>
            <a:r>
              <a:rPr lang="es-ES" dirty="0" smtClean="0">
                <a:solidFill>
                  <a:schemeClr val="accent2">
                    <a:lumMod val="50000"/>
                  </a:schemeClr>
                </a:solidFill>
              </a:rPr>
              <a:t>ucranianos confieren </a:t>
            </a:r>
            <a:r>
              <a:rPr lang="es-ES" dirty="0">
                <a:solidFill>
                  <a:schemeClr val="accent2">
                    <a:lumMod val="50000"/>
                  </a:schemeClr>
                </a:solidFill>
              </a:rPr>
              <a:t>a la audición las características básicas de la </a:t>
            </a:r>
            <a:r>
              <a:rPr lang="es-ES" dirty="0" smtClean="0">
                <a:solidFill>
                  <a:schemeClr val="accent2">
                    <a:lumMod val="50000"/>
                  </a:schemeClr>
                </a:solidFill>
              </a:rPr>
              <a:t>competencia (tales </a:t>
            </a:r>
            <a:r>
              <a:rPr lang="es-ES" dirty="0">
                <a:solidFill>
                  <a:schemeClr val="accent2">
                    <a:lumMod val="50000"/>
                  </a:schemeClr>
                </a:solidFill>
              </a:rPr>
              <a:t>como destrezas, habilidades, conocimientos, capacidades comunicativas y peculiaridades psicológicas </a:t>
            </a:r>
            <a:r>
              <a:rPr lang="es-ES" dirty="0" smtClean="0">
                <a:solidFill>
                  <a:schemeClr val="accent2">
                    <a:lumMod val="50000"/>
                  </a:schemeClr>
                </a:solidFill>
              </a:rPr>
              <a:t>individuales) para </a:t>
            </a:r>
            <a:r>
              <a:rPr lang="es-ES" dirty="0">
                <a:solidFill>
                  <a:schemeClr val="accent2">
                    <a:lumMod val="50000"/>
                  </a:schemeClr>
                </a:solidFill>
              </a:rPr>
              <a:t>que sea una competencia independiente como </a:t>
            </a:r>
            <a:r>
              <a:rPr lang="es-ES" dirty="0">
                <a:solidFill>
                  <a:srgbClr val="002060"/>
                </a:solidFill>
              </a:rPr>
              <a:t>una parte integrante de la competencia comunicativa</a:t>
            </a:r>
            <a:endParaRPr lang="es-ES" dirty="0" smtClean="0">
              <a:solidFill>
                <a:srgbClr val="002060"/>
              </a:solidFill>
            </a:endParaRPr>
          </a:p>
        </p:txBody>
      </p:sp>
    </p:spTree>
    <p:extLst>
      <p:ext uri="{BB962C8B-B14F-4D97-AF65-F5344CB8AC3E}">
        <p14:creationId xmlns:p14="http://schemas.microsoft.com/office/powerpoint/2010/main" xmlns="" val="235432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3553</Words>
  <Application>Microsoft Office PowerPoint</Application>
  <PresentationFormat>Экран (4:3)</PresentationFormat>
  <Paragraphs>396</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FORMACIÓN EN COMPETENCIA AUDITIVA MEDIANTE LA COMPRENSIÓN AUDIOVISUAL:  VISIÓN DE LOS CIENTÍFICOS UCRANIANOS Y ESPAÑOLES</vt:lpstr>
      <vt:lpstr>Objetivos:</vt:lpstr>
      <vt:lpstr> El alumno trabaja con la lengua,  el maestro trabaja con el alumno</vt:lpstr>
      <vt:lpstr>Objetivo de enseñanza de idiomas extranjeros</vt:lpstr>
      <vt:lpstr> Clasificación de macrohabilidades /  Види мовленнєвих компетентностей</vt:lpstr>
      <vt:lpstr>Comprensión auditiva /  Аудитивна компетентність</vt:lpstr>
      <vt:lpstr>Слайд 7</vt:lpstr>
      <vt:lpstr> Microhabilidades (procedimientos,  estrategias) de la C.A.</vt:lpstr>
      <vt:lpstr>FUNCIONES en términos generales</vt:lpstr>
      <vt:lpstr>FUNCIONES de la competencia auditiva</vt:lpstr>
      <vt:lpstr>La competencia auditiva (dentro del proceso formativo-didáctico) es la unidad de los conocimientos, habilidades, destrezas, cualidades profesionales y personales, actitudes, valores ético-morales, experiencia y modos de pensar que conforma la personalidad y que resulta de la combinación dinámica, a la hora del proceso de escucha, revela, en suma, la capacidad de los estudiantes de entender el contenido de audio / vídeoenunciaciones dependiendo del nivel de su formación</vt:lpstr>
      <vt:lpstr>LOS RECURSOS MODERNOS para formar la Ct.A.</vt:lpstr>
      <vt:lpstr>¿Por qué los audiovisuales?</vt:lpstr>
      <vt:lpstr> LOS RECURSOS  AUDIOVISUALES</vt:lpstr>
      <vt:lpstr>VENTAJAS de los materiales audiovisuales (Juan de Dios López Rael, 2013)</vt:lpstr>
      <vt:lpstr>Слайд 16</vt:lpstr>
      <vt:lpstr>Parámetros para trabajar a la hora de desarrollar la C.C.A.</vt:lpstr>
      <vt:lpstr> HABILIDADES AUDIOVISUALES  de los estudiantes de la formación lingüística (para el nivel B1) según S. Damínova, 2015</vt:lpstr>
      <vt:lpstr>HABILIDADES AUDIOVISUALES  de los estudiantes de la formación lingüística (para el nivel B2) según S. Damínova, 2015</vt:lpstr>
      <vt:lpstr>ETAPAS DE FORMCIÓN DE LA Ct.A.</vt:lpstr>
      <vt:lpstr> ETAPAS DE FORMCIÓN DE LA Ct.A.  por medio de un vídeofragmento </vt:lpstr>
      <vt:lpstr>  SISTEMA  DE LOS EJERCICIOS Y TAREAS PARA FORMAR LA Ct.A. </vt:lpstr>
      <vt:lpstr>APLICACIÓN DEL ENFOQUE (I)</vt:lpstr>
      <vt:lpstr>APLICACIÓN DEL ENFOQUE (I)  (discutir las cuestiones conexas con el tema del vídeofragmento)</vt:lpstr>
      <vt:lpstr> APLICACIÓN DEL ENFOQUE (I)  (quitar las dificultades léxicas)</vt:lpstr>
      <vt:lpstr> APLICACIÓN DEL ENFOQUE (I)  (quitar las dificultades léxicas)</vt:lpstr>
      <vt:lpstr> APLICACIÓN DEL ENFOQUE (I)  (quitar las dificultades gramaticales)</vt:lpstr>
      <vt:lpstr> APLICACIÓN DEL ENFOQUE (I)  (quitar las dificultades gramaticales)</vt:lpstr>
      <vt:lpstr> APLICACIÓN DEL ENFOQUE (I)  (quitar las dificultades socioculturales)</vt:lpstr>
      <vt:lpstr> APLICACIÓN DEL ENFOQUE (I)  (quitar las dificultades socioculturales)</vt:lpstr>
      <vt:lpstr>APLICACIÓN DEL ENFOQUE (II)</vt:lpstr>
      <vt:lpstr> APLICACIÓN DEL ENFOQUE (II)  (prestar atención a los detalles)</vt:lpstr>
      <vt:lpstr> APLICACIÓN DEL ENFOQUE (II)  (prestar atención a los detalles)</vt:lpstr>
      <vt:lpstr> APLICACIÓN DEL ENFOQUE (II)  (prestar atención a los detalles)</vt:lpstr>
      <vt:lpstr> APLICACIÓN DEL ENFOQUE (II)  (examinar la información)</vt:lpstr>
      <vt:lpstr>APLICACIÓN DEL ENFOQUE (III)</vt:lpstr>
      <vt:lpstr>APLICACIÓN DEL ENFOQUE (III) (discusión)</vt:lpstr>
      <vt:lpstr>APLICACIÓN DEL ENFOQUE (III) (ensayo oral / ensayo escrito)</vt:lpstr>
      <vt:lpstr>APLICACIÓN DEL ENFOQUE (III) (proyecto)</vt:lpstr>
      <vt:lpstr>¡GRACIAS  POR LA  ATENCIÓN!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Oxa</cp:lastModifiedBy>
  <cp:revision>472</cp:revision>
  <dcterms:created xsi:type="dcterms:W3CDTF">2014-11-21T11:00:06Z</dcterms:created>
  <dcterms:modified xsi:type="dcterms:W3CDTF">2018-10-08T06:08:46Z</dcterms:modified>
</cp:coreProperties>
</file>