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Бойченко Софія, МЛІ 01-14</a:t>
            </a: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sz="2800" dirty="0" err="1" smtClean="0"/>
              <a:t>Формування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аудіовізуальної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компетентності</a:t>
            </a:r>
            <a:r>
              <a:rPr lang="ru-RU" sz="2800" dirty="0" smtClean="0"/>
              <a:t> в </a:t>
            </a:r>
            <a:r>
              <a:rPr lang="ru-RU" sz="2800" dirty="0" err="1" smtClean="0"/>
              <a:t>учнів</a:t>
            </a:r>
            <a:r>
              <a:rPr lang="ru-RU" sz="2800" dirty="0" smtClean="0"/>
              <a:t> </a:t>
            </a:r>
            <a:r>
              <a:rPr lang="ru-RU" sz="2800" dirty="0" smtClean="0"/>
              <a:t>З</a:t>
            </a:r>
            <a:r>
              <a:rPr lang="uk-UA" sz="2800" dirty="0" smtClean="0"/>
              <a:t>СО </a:t>
            </a:r>
            <a:br>
              <a:rPr lang="uk-UA" sz="2800" dirty="0" smtClean="0"/>
            </a:br>
            <a:r>
              <a:rPr lang="ru-RU" sz="2800" smtClean="0"/>
              <a:t>(рівень</a:t>
            </a:r>
            <a:r>
              <a:rPr lang="ru-RU" sz="2800" dirty="0" smtClean="0"/>
              <a:t> </a:t>
            </a:r>
            <a:r>
              <a:rPr lang="ru-RU" sz="2800" dirty="0" smtClean="0"/>
              <a:t>В1)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9017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31289" y="596035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Електр.джерела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63134" y="1711942"/>
            <a:ext cx="6400800" cy="347472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/>
              <a:t>http://</a:t>
            </a:r>
            <a:r>
              <a:rPr lang="en-US" dirty="0" smtClean="0"/>
              <a:t>bigich.knlu.edu.ua/WebEscucha.htm</a:t>
            </a:r>
            <a:endParaRPr lang="uk-UA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www.audio-lingua.eu</a:t>
            </a:r>
            <a:r>
              <a:rPr lang="en-US" dirty="0"/>
              <a:t>/spip.php?mot121&amp;id_rubrique=4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343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01781" y="731519"/>
            <a:ext cx="8423563" cy="4873413"/>
          </a:xfrm>
        </p:spPr>
        <p:txBody>
          <a:bodyPr/>
          <a:lstStyle/>
          <a:p>
            <a:pPr marL="45720" indent="0" algn="ctr">
              <a:buNone/>
            </a:pPr>
            <a:r>
              <a:rPr lang="es-ES_tradnl" dirty="0" smtClean="0">
                <a:latin typeface="American Typewriter"/>
                <a:cs typeface="American Typewriter"/>
              </a:rPr>
              <a:t>¡Buenos días, chicos! Hoy nos vamos a escuchar diferentes opiniones de la gente sobre un tema.</a:t>
            </a:r>
          </a:p>
          <a:p>
            <a:pPr>
              <a:buFont typeface="Wingdings" charset="2"/>
              <a:buChar char="§"/>
            </a:pPr>
            <a:r>
              <a:rPr lang="es-ES_tradnl" dirty="0" smtClean="0">
                <a:latin typeface="American Typewriter"/>
                <a:cs typeface="American Typewriter"/>
              </a:rPr>
              <a:t> </a:t>
            </a:r>
            <a:r>
              <a:rPr lang="es-ES_tradnl" i="1" dirty="0" smtClean="0">
                <a:latin typeface="American Typewriter"/>
                <a:cs typeface="American Typewriter"/>
              </a:rPr>
              <a:t>Las palabras claves son</a:t>
            </a:r>
            <a:r>
              <a:rPr lang="uk-UA" i="1" dirty="0" smtClean="0">
                <a:latin typeface="American Typewriter"/>
                <a:cs typeface="American Typewriter"/>
              </a:rPr>
              <a:t>: </a:t>
            </a:r>
            <a:r>
              <a:rPr lang="es-ES_tradnl" i="1" dirty="0" smtClean="0">
                <a:latin typeface="American Typewriter"/>
                <a:cs typeface="American Typewriter"/>
              </a:rPr>
              <a:t>el español, el francés, el inglés, el idioma, aprender, manera fluida, cometer errores.</a:t>
            </a:r>
          </a:p>
          <a:p>
            <a:pPr>
              <a:buFont typeface="Wingdings" charset="2"/>
              <a:buChar char="§"/>
            </a:pPr>
            <a:r>
              <a:rPr lang="es-ES_tradnl" dirty="0" smtClean="0">
                <a:latin typeface="American Typewriter"/>
                <a:cs typeface="American Typewriter"/>
              </a:rPr>
              <a:t>¿ Cómo os parece, cuál será el tema de nuestra clase hoy?</a:t>
            </a:r>
          </a:p>
        </p:txBody>
      </p:sp>
      <p:pic>
        <p:nvPicPr>
          <p:cNvPr id="4" name="Изображение 3" descr="aprender idioma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805" t="-7653" r="7805" b="-4082"/>
          <a:stretch/>
        </p:blipFill>
        <p:spPr>
          <a:xfrm>
            <a:off x="4064000" y="3149600"/>
            <a:ext cx="4961467" cy="370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22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0223" y="717955"/>
            <a:ext cx="8188141" cy="1143000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/>
              <a:t>El tema</a:t>
            </a:r>
            <a:r>
              <a:rPr lang="uk-UA" dirty="0" smtClean="0"/>
              <a:t>: </a:t>
            </a:r>
            <a:r>
              <a:rPr lang="es-ES_tradnl" dirty="0" smtClean="0"/>
              <a:t>El aprendizaje de los idiomas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40223" y="3085251"/>
            <a:ext cx="8188141" cy="328168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s-ES_tradnl" dirty="0" smtClean="0"/>
              <a:t>Contestad las preguntas</a:t>
            </a:r>
            <a:r>
              <a:rPr lang="uk-UA" dirty="0" smtClean="0"/>
              <a:t>:</a:t>
            </a:r>
            <a:endParaRPr lang="es-ES_tradnl" dirty="0" smtClean="0"/>
          </a:p>
          <a:p>
            <a:pPr>
              <a:buFont typeface="Courier New"/>
              <a:buChar char="o"/>
            </a:pPr>
            <a:r>
              <a:rPr lang="es-ES_tradnl" i="1" dirty="0" smtClean="0"/>
              <a:t>¿Sabéis hablar muchos idiomas? ¿Cuáles son?</a:t>
            </a:r>
          </a:p>
          <a:p>
            <a:pPr>
              <a:buFont typeface="Courier New"/>
              <a:buChar char="o"/>
            </a:pPr>
            <a:r>
              <a:rPr lang="es-ES_tradnl" i="1" dirty="0" smtClean="0"/>
              <a:t>¿Cómo os parece aprender el español?</a:t>
            </a:r>
          </a:p>
          <a:p>
            <a:pPr>
              <a:buFont typeface="Courier New"/>
              <a:buChar char="o"/>
            </a:pPr>
            <a:r>
              <a:rPr lang="es-ES_tradnl" i="1" dirty="0" smtClean="0"/>
              <a:t>¿ Cuál es vuestra intención en aprender los idiomas?</a:t>
            </a:r>
          </a:p>
          <a:p>
            <a:pPr>
              <a:buFont typeface="Wingdings" charset="2"/>
              <a:buChar char="u"/>
            </a:pPr>
            <a:r>
              <a:rPr lang="es-ES_tradnl" dirty="0" smtClean="0"/>
              <a:t>Haced una lista de los rasgos peculiares que os gusta en aprender idiomas.</a:t>
            </a:r>
            <a:endParaRPr lang="uk-UA" dirty="0" smtClean="0"/>
          </a:p>
          <a:p>
            <a:pPr>
              <a:buFont typeface="Courier New"/>
              <a:buChar char="o"/>
            </a:pPr>
            <a:endParaRPr lang="uk-UA" i="1" dirty="0"/>
          </a:p>
          <a:p>
            <a:pPr>
              <a:buFont typeface="Courier New"/>
              <a:buChar char="o"/>
            </a:pPr>
            <a:endParaRPr lang="uk-UA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27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43345" y="731519"/>
            <a:ext cx="8423564" cy="5447607"/>
          </a:xfrm>
        </p:spPr>
        <p:txBody>
          <a:bodyPr/>
          <a:lstStyle/>
          <a:p>
            <a:pPr marL="45720" indent="0" algn="just">
              <a:buNone/>
            </a:pPr>
            <a:r>
              <a:rPr lang="es-ES_tradnl" dirty="0" smtClean="0"/>
              <a:t>Ahora nos vamos a escuchar el monólogo de una chica, que explica, porque le gusta aprender y hablar la lengua española. Escuchad el monólogo y preparaos para contestar a las preguntas sobre el texto.</a:t>
            </a:r>
          </a:p>
          <a:p>
            <a:pPr marL="45720" indent="0" algn="just">
              <a:buNone/>
            </a:pPr>
            <a:r>
              <a:rPr lang="es-ES_tradnl" dirty="0" smtClean="0"/>
              <a:t>¡NB!</a:t>
            </a:r>
            <a:r>
              <a:rPr lang="es-ES_tradnl" dirty="0"/>
              <a:t> </a:t>
            </a:r>
            <a:r>
              <a:rPr lang="es-ES_tradnl" dirty="0" smtClean="0"/>
              <a:t>Prestad atención a palabras nuevas</a:t>
            </a:r>
            <a:r>
              <a:rPr lang="uk-UA" dirty="0" smtClean="0"/>
              <a:t>: </a:t>
            </a:r>
            <a:r>
              <a:rPr lang="es-ES_tradnl" dirty="0" smtClean="0"/>
              <a:t>la musicalidad</a:t>
            </a:r>
            <a:r>
              <a:rPr lang="uk-UA" dirty="0" smtClean="0"/>
              <a:t> </a:t>
            </a:r>
            <a:r>
              <a:rPr lang="es-ES_tradnl" dirty="0" smtClean="0"/>
              <a:t>(</a:t>
            </a:r>
            <a:r>
              <a:rPr lang="uk-UA" dirty="0" smtClean="0"/>
              <a:t>музикальність)</a:t>
            </a:r>
            <a:r>
              <a:rPr lang="es-ES_tradnl" dirty="0" smtClean="0"/>
              <a:t>, la tonalidad</a:t>
            </a:r>
            <a:r>
              <a:rPr lang="uk-UA" dirty="0" smtClean="0"/>
              <a:t> (тональність)</a:t>
            </a:r>
            <a:r>
              <a:rPr lang="es-ES_tradnl" dirty="0" smtClean="0"/>
              <a:t>.</a:t>
            </a:r>
          </a:p>
          <a:p>
            <a:endParaRPr lang="ru-RU" dirty="0"/>
          </a:p>
        </p:txBody>
      </p:sp>
      <p:pic>
        <p:nvPicPr>
          <p:cNvPr id="4" name="el_espanol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860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86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81892" y="409768"/>
            <a:ext cx="7980218" cy="1143000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/>
              <a:t>Contestad las preguntas</a:t>
            </a:r>
            <a:r>
              <a:rPr lang="uk-UA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81891" y="2187787"/>
            <a:ext cx="8382000" cy="347472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s-ES_tradnl" dirty="0" smtClean="0"/>
              <a:t>¿Cómo ella encuentra el aprendizaje del español?</a:t>
            </a:r>
          </a:p>
          <a:p>
            <a:pPr>
              <a:buFont typeface="Wingdings" charset="2"/>
              <a:buChar char="§"/>
            </a:pPr>
            <a:r>
              <a:rPr lang="es-ES_tradnl" dirty="0" smtClean="0"/>
              <a:t>¿</a:t>
            </a:r>
            <a:r>
              <a:rPr lang="es-ES_tradnl" dirty="0" smtClean="0"/>
              <a:t>Cuántos </a:t>
            </a:r>
            <a:r>
              <a:rPr lang="es-ES_tradnl" dirty="0" smtClean="0"/>
              <a:t>idiomas conoce ella</a:t>
            </a:r>
            <a:r>
              <a:rPr lang="es-ES_tradnl" dirty="0" smtClean="0"/>
              <a:t>? ¿</a:t>
            </a:r>
            <a:r>
              <a:rPr lang="es-ES_tradnl" dirty="0" smtClean="0"/>
              <a:t>Cuáles son?</a:t>
            </a:r>
          </a:p>
          <a:p>
            <a:pPr>
              <a:buFont typeface="Wingdings" charset="2"/>
              <a:buChar char="§"/>
            </a:pPr>
            <a:r>
              <a:rPr lang="es-ES_tradnl" dirty="0" smtClean="0"/>
              <a:t>¿Cuáles peculiaridades del español le gustan especial?</a:t>
            </a:r>
            <a:endParaRPr lang="uk-UA" dirty="0" smtClean="0"/>
          </a:p>
          <a:p>
            <a:pPr>
              <a:buFont typeface="Wingdings" charset="2"/>
              <a:buChar char="§"/>
            </a:pPr>
            <a:r>
              <a:rPr lang="es-ES_tradnl" dirty="0" smtClean="0"/>
              <a:t>¿Es </a:t>
            </a:r>
            <a:r>
              <a:rPr lang="es-ES_tradnl" dirty="0" smtClean="0"/>
              <a:t>difícil </a:t>
            </a:r>
            <a:r>
              <a:rPr lang="es-ES_tradnl" dirty="0" smtClean="0"/>
              <a:t>encontrarlas con otras idiomas?</a:t>
            </a:r>
          </a:p>
          <a:p>
            <a:pPr>
              <a:buFont typeface="Wingdings" charset="2"/>
              <a:buChar char="§"/>
            </a:pPr>
            <a:endParaRPr lang="es-ES_tradnl" dirty="0" smtClean="0"/>
          </a:p>
          <a:p>
            <a:pPr>
              <a:buFont typeface="Wingdings" charset="2"/>
              <a:buChar char="q"/>
            </a:pPr>
            <a:r>
              <a:rPr lang="es-ES_tradnl" dirty="0" smtClean="0"/>
              <a:t>¿Cómo os parece el monólogo?</a:t>
            </a:r>
          </a:p>
          <a:p>
            <a:pPr>
              <a:buFont typeface="Wingdings" charset="2"/>
              <a:buChar char="q"/>
            </a:pPr>
            <a:r>
              <a:rPr lang="es-ES_tradnl" dirty="0" smtClean="0"/>
              <a:t>¿Estáis de acuerdo con la chica?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66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46363" y="731520"/>
            <a:ext cx="8326581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es-ES_tradnl" dirty="0" smtClean="0"/>
              <a:t>Ahora escuchad a otro hablante. Preparaos </a:t>
            </a:r>
            <a:r>
              <a:rPr lang="es-ES_tradnl" dirty="0"/>
              <a:t>para contestar a las preguntas sobre el texto</a:t>
            </a:r>
            <a:r>
              <a:rPr lang="es-ES_tradnl" dirty="0" smtClean="0"/>
              <a:t>.</a:t>
            </a:r>
          </a:p>
          <a:p>
            <a:pPr marL="45720" indent="0">
              <a:buNone/>
            </a:pPr>
            <a:r>
              <a:rPr lang="es-ES_tradnl" dirty="0"/>
              <a:t>¡NB! Prestad atención a palabras nuevas</a:t>
            </a:r>
            <a:r>
              <a:rPr lang="uk-UA" dirty="0"/>
              <a:t>: </a:t>
            </a:r>
            <a:r>
              <a:rPr lang="es-ES_tradnl" dirty="0" smtClean="0"/>
              <a:t>el catecismo</a:t>
            </a:r>
            <a:r>
              <a:rPr lang="uk-UA" dirty="0" smtClean="0"/>
              <a:t> </a:t>
            </a:r>
            <a:r>
              <a:rPr lang="es-ES_tradnl" dirty="0" smtClean="0"/>
              <a:t>(</a:t>
            </a:r>
            <a:r>
              <a:rPr lang="uk-UA" dirty="0" smtClean="0"/>
              <a:t>шкільний предмет </a:t>
            </a:r>
            <a:r>
              <a:rPr lang="mr-IN" dirty="0" smtClean="0"/>
              <a:t>–</a:t>
            </a:r>
            <a:r>
              <a:rPr lang="uk-UA" dirty="0" smtClean="0"/>
              <a:t> катехізис,закон божий), </a:t>
            </a:r>
            <a:r>
              <a:rPr lang="es-ES_tradnl" dirty="0" smtClean="0"/>
              <a:t>la conciensia</a:t>
            </a:r>
            <a:r>
              <a:rPr lang="uk-UA" dirty="0" smtClean="0"/>
              <a:t> </a:t>
            </a:r>
            <a:r>
              <a:rPr lang="es-ES_tradnl" dirty="0" smtClean="0"/>
              <a:t>(</a:t>
            </a:r>
            <a:r>
              <a:rPr lang="uk-UA" dirty="0" smtClean="0"/>
              <a:t>тут - розуміння</a:t>
            </a:r>
            <a:r>
              <a:rPr lang="es-ES_tradnl" dirty="0" smtClean="0"/>
              <a:t>), el costo</a:t>
            </a:r>
            <a:r>
              <a:rPr lang="uk-UA" dirty="0" smtClean="0"/>
              <a:t> </a:t>
            </a:r>
            <a:r>
              <a:rPr lang="es-ES_tradnl" dirty="0" smtClean="0"/>
              <a:t>(</a:t>
            </a:r>
            <a:r>
              <a:rPr lang="uk-UA" dirty="0" smtClean="0"/>
              <a:t>=</a:t>
            </a:r>
            <a:r>
              <a:rPr lang="es-ES_tradnl" dirty="0" smtClean="0"/>
              <a:t>coste</a:t>
            </a:r>
            <a:r>
              <a:rPr lang="uk-UA" dirty="0" smtClean="0"/>
              <a:t> - ціна</a:t>
            </a:r>
            <a:r>
              <a:rPr lang="es-ES_tradnl" dirty="0" smtClean="0"/>
              <a:t>)</a:t>
            </a:r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ru-RU" dirty="0"/>
          </a:p>
        </p:txBody>
      </p:sp>
      <p:pic>
        <p:nvPicPr>
          <p:cNvPr id="5" name="hablo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48852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29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78889" y="392834"/>
            <a:ext cx="7849474" cy="1143000"/>
          </a:xfrm>
        </p:spPr>
        <p:txBody>
          <a:bodyPr/>
          <a:lstStyle/>
          <a:p>
            <a:pPr marL="0" indent="0">
              <a:buNone/>
            </a:pPr>
            <a:r>
              <a:rPr lang="es-ES_tradnl" dirty="0"/>
              <a:t>Contestad las preguntas</a:t>
            </a:r>
            <a:r>
              <a:rPr lang="uk-UA" dirty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43344" y="2468879"/>
            <a:ext cx="8285019" cy="386264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s-ES_tradnl" dirty="0" smtClean="0"/>
              <a:t>¿Cuántos idiomas habla este hombre? ¿Cuáles son?</a:t>
            </a:r>
          </a:p>
          <a:p>
            <a:pPr>
              <a:buFont typeface="Wingdings" charset="2"/>
              <a:buChar char="§"/>
            </a:pPr>
            <a:r>
              <a:rPr lang="es-ES_tradnl" dirty="0" smtClean="0"/>
              <a:t>¿De dónde es este hombre</a:t>
            </a:r>
            <a:r>
              <a:rPr lang="uk-UA" dirty="0" smtClean="0"/>
              <a:t>: </a:t>
            </a:r>
            <a:r>
              <a:rPr lang="es-ES_tradnl" dirty="0" smtClean="0"/>
              <a:t>Uruguay, Paraguay o Nicaragua?  </a:t>
            </a:r>
            <a:endParaRPr lang="uk-UA" dirty="0" smtClean="0"/>
          </a:p>
          <a:p>
            <a:pPr>
              <a:buFont typeface="Wingdings" charset="2"/>
              <a:buChar char="§"/>
            </a:pPr>
            <a:r>
              <a:rPr lang="es-ES_tradnl" dirty="0" smtClean="0"/>
              <a:t>¿Cuál idioma se estudia mucho en su país?</a:t>
            </a:r>
          </a:p>
          <a:p>
            <a:pPr>
              <a:buFont typeface="Wingdings" charset="2"/>
              <a:buChar char="§"/>
            </a:pPr>
            <a:r>
              <a:rPr lang="es-ES_tradnl" dirty="0" smtClean="0"/>
              <a:t>¿De qué manera el estudiaba francés?</a:t>
            </a:r>
          </a:p>
          <a:p>
            <a:pPr>
              <a:buFont typeface="Wingdings" charset="2"/>
              <a:buChar char="§"/>
            </a:pPr>
            <a:r>
              <a:rPr lang="es-ES_tradnl" dirty="0" smtClean="0"/>
              <a:t>¿Qué costo detiene la lengua francesa? </a:t>
            </a:r>
            <a:endParaRPr lang="uk-UA" dirty="0" smtClean="0"/>
          </a:p>
          <a:p>
            <a:pPr>
              <a:buFont typeface="Wingdings" charset="2"/>
              <a:buChar char="§"/>
            </a:pPr>
            <a:endParaRPr lang="uk-UA" dirty="0"/>
          </a:p>
          <a:p>
            <a:pPr>
              <a:buFont typeface="Wingdings" charset="2"/>
              <a:buChar char="q"/>
            </a:pPr>
            <a:r>
              <a:rPr lang="es-ES_tradnl" dirty="0"/>
              <a:t>¿Cómo os parece el monólogo?</a:t>
            </a:r>
          </a:p>
          <a:p>
            <a:pPr>
              <a:buFont typeface="Wingdings" charset="2"/>
              <a:buChar char="q"/>
            </a:pPr>
            <a:r>
              <a:rPr lang="es-ES_tradnl" dirty="0"/>
              <a:t>¿Estáis de acuerdo con </a:t>
            </a:r>
            <a:r>
              <a:rPr lang="es-ES_tradnl" dirty="0" smtClean="0"/>
              <a:t>el chico?</a:t>
            </a:r>
            <a:endParaRPr lang="ru-RU" dirty="0"/>
          </a:p>
          <a:p>
            <a:pPr>
              <a:buFont typeface="Wingdings" charset="2"/>
              <a:buChar char="§"/>
            </a:pPr>
            <a:endParaRPr lang="uk-UA" dirty="0" smtClean="0"/>
          </a:p>
          <a:p>
            <a:pPr>
              <a:buFont typeface="Wingdings" charset="2"/>
              <a:buChar char="§"/>
            </a:pPr>
            <a:endParaRPr lang="es-ES_tradnl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560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1" y="731520"/>
            <a:ext cx="8146472" cy="540604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s-ES_tradnl" sz="2800" dirty="0" smtClean="0"/>
              <a:t>Al principio de la clase vosotros habéis hecho la lista de los rasgos peculiares, que os gustan en aprender idiomas. </a:t>
            </a:r>
          </a:p>
          <a:p>
            <a:pPr marL="45720" indent="0" algn="just">
              <a:buNone/>
            </a:pPr>
            <a:r>
              <a:rPr lang="es-ES_tradnl" sz="2800" dirty="0" smtClean="0"/>
              <a:t>Ahora, comparad vuestras respuestas con lo que han dicho los hablantes en sus monólogos. ¿Qué tenéis en común? ¿Qué se diferencia?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5741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34291" y="554182"/>
            <a:ext cx="8035636" cy="5458691"/>
          </a:xfrm>
        </p:spPr>
        <p:txBody>
          <a:bodyPr/>
          <a:lstStyle/>
          <a:p>
            <a:pPr marL="0" indent="0">
              <a:buNone/>
            </a:pPr>
            <a:r>
              <a:rPr lang="es-ES_tradnl" dirty="0"/>
              <a:t>¡Muchas gracias por vuestra atención y participación en la clase!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63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Воздушный поток.thmx</Template>
  <TotalTime>81</TotalTime>
  <Words>427</Words>
  <Application>Microsoft Macintosh PowerPoint</Application>
  <PresentationFormat>Экран (4:3)</PresentationFormat>
  <Paragraphs>45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Формування аудіовізуальної компетентності в учнів ЗСО  (рівень В1)</vt:lpstr>
      <vt:lpstr>Слайд 2</vt:lpstr>
      <vt:lpstr>El tema: El aprendizaje de los idiomas</vt:lpstr>
      <vt:lpstr>Слайд 4</vt:lpstr>
      <vt:lpstr>Contestad las preguntas: </vt:lpstr>
      <vt:lpstr>Слайд 6</vt:lpstr>
      <vt:lpstr>Contestad las preguntas: </vt:lpstr>
      <vt:lpstr>Слайд 8</vt:lpstr>
      <vt:lpstr>¡Muchas gracias por vuestra atención y participación en la clase! </vt:lpstr>
      <vt:lpstr>Електр.джерела: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аудіовізуальної компетентності серед учнів середньої школи( рівень В1)</dc:title>
  <dc:creator>Софія Бойченко</dc:creator>
  <cp:lastModifiedBy>Oxa</cp:lastModifiedBy>
  <cp:revision>13</cp:revision>
  <dcterms:created xsi:type="dcterms:W3CDTF">2017-10-08T07:42:42Z</dcterms:created>
  <dcterms:modified xsi:type="dcterms:W3CDTF">2018-04-12T15:34:00Z</dcterms:modified>
</cp:coreProperties>
</file>