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71" r:id="rId8"/>
    <p:sldId id="262" r:id="rId9"/>
    <p:sldId id="263" r:id="rId10"/>
    <p:sldId id="264" r:id="rId11"/>
    <p:sldId id="266" r:id="rId12"/>
    <p:sldId id="267" r:id="rId13"/>
    <p:sldId id="268"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53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236842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151215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95980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284551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37108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1496909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3636244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28973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70696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153161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253025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8467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1152087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385838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297627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4C2594-F10D-459E-98BF-E68423FAE80B}" type="datetimeFigureOut">
              <a:rPr lang="ru-RU" smtClean="0"/>
              <a:pPr/>
              <a:t>27.10.2017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389062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4C2594-F10D-459E-98BF-E68423FAE80B}" type="datetimeFigureOut">
              <a:rPr lang="ru-RU" smtClean="0"/>
              <a:pPr/>
              <a:t>27.10.2017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4DAFE3C-47C5-4EA1-986A-76645B3255C1}" type="slidenum">
              <a:rPr lang="ru-RU" smtClean="0"/>
              <a:pPr/>
              <a:t>‹#›</a:t>
            </a:fld>
            <a:endParaRPr lang="ru-RU"/>
          </a:p>
        </p:txBody>
      </p:sp>
    </p:spTree>
    <p:extLst>
      <p:ext uri="{BB962C8B-B14F-4D97-AF65-F5344CB8AC3E}">
        <p14:creationId xmlns:p14="http://schemas.microsoft.com/office/powerpoint/2010/main" xmlns="" val="1147786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2513" y="2404533"/>
            <a:ext cx="8441490" cy="2454069"/>
          </a:xfrm>
        </p:spPr>
        <p:txBody>
          <a:bodyPr/>
          <a:lstStyle/>
          <a:p>
            <a:pPr algn="l"/>
            <a:r>
              <a:rPr lang="ru-RU" sz="7200" b="1" dirty="0" smtClean="0">
                <a:solidFill>
                  <a:schemeClr val="accent2"/>
                </a:solidFill>
              </a:rPr>
              <a:t>Кейс-метод у </a:t>
            </a:r>
            <a:r>
              <a:rPr lang="ru-RU" sz="7200" b="1" dirty="0" err="1" smtClean="0">
                <a:solidFill>
                  <a:schemeClr val="accent2"/>
                </a:solidFill>
              </a:rPr>
              <a:t>викладанні</a:t>
            </a:r>
            <a:r>
              <a:rPr lang="ru-RU" sz="7200" b="1" dirty="0" smtClean="0">
                <a:solidFill>
                  <a:schemeClr val="accent2"/>
                </a:solidFill>
              </a:rPr>
              <a:t> </a:t>
            </a:r>
            <a:r>
              <a:rPr lang="ru-RU" sz="7200" b="1" dirty="0" err="1" smtClean="0">
                <a:solidFill>
                  <a:schemeClr val="accent2"/>
                </a:solidFill>
              </a:rPr>
              <a:t>іноземної</a:t>
            </a:r>
            <a:r>
              <a:rPr lang="ru-RU" sz="7200" b="1" dirty="0" smtClean="0">
                <a:solidFill>
                  <a:schemeClr val="accent2"/>
                </a:solidFill>
              </a:rPr>
              <a:t> </a:t>
            </a:r>
            <a:r>
              <a:rPr lang="ru-RU" sz="7200" b="1" dirty="0" err="1" smtClean="0">
                <a:solidFill>
                  <a:schemeClr val="accent2"/>
                </a:solidFill>
              </a:rPr>
              <a:t>мови</a:t>
            </a:r>
            <a:endParaRPr lang="ru-RU" sz="7200" b="1" dirty="0">
              <a:solidFill>
                <a:schemeClr val="accent2"/>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xmlns="" val="239243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77334" y="545910"/>
            <a:ext cx="8596668" cy="63690"/>
          </a:xfrm>
        </p:spPr>
        <p:txBody>
          <a:bodyPr>
            <a:normAutofit fontScale="90000"/>
          </a:bodyPr>
          <a:lstStyle/>
          <a:p>
            <a:endParaRPr lang="ru-RU" dirty="0"/>
          </a:p>
        </p:txBody>
      </p:sp>
      <p:sp>
        <p:nvSpPr>
          <p:cNvPr id="3" name="Объект 2"/>
          <p:cNvSpPr>
            <a:spLocks noGrp="1"/>
          </p:cNvSpPr>
          <p:nvPr>
            <p:ph idx="1"/>
          </p:nvPr>
        </p:nvSpPr>
        <p:spPr>
          <a:xfrm>
            <a:off x="677334" y="609601"/>
            <a:ext cx="8596668" cy="5431762"/>
          </a:xfrm>
        </p:spPr>
        <p:txBody>
          <a:bodyPr>
            <a:normAutofit/>
          </a:bodyPr>
          <a:lstStyle/>
          <a:p>
            <a:pPr marL="0" indent="0">
              <a:buNone/>
            </a:pPr>
            <a:r>
              <a:rPr lang="en-GB" sz="3200" b="1" i="1" dirty="0" smtClean="0"/>
              <a:t>Task 3</a:t>
            </a:r>
            <a:r>
              <a:rPr lang="en-GB" sz="3200" dirty="0" smtClean="0"/>
              <a:t> </a:t>
            </a:r>
            <a:r>
              <a:rPr lang="en-US" sz="3200" dirty="0"/>
              <a:t>You are a university teacher. Some of your </a:t>
            </a:r>
            <a:r>
              <a:rPr lang="en-US" sz="3200" dirty="0" smtClean="0"/>
              <a:t>first-year </a:t>
            </a:r>
            <a:r>
              <a:rPr lang="en-US" sz="3200" dirty="0"/>
              <a:t>students might suffer from bullying and you want to know more about it in order to be ready to face the problem. Read the materials (CD “Homework Materials”) and make up an algorithm “How to Fight Bullying”, </a:t>
            </a:r>
            <a:r>
              <a:rPr lang="en-GB" sz="3200" dirty="0" smtClean="0"/>
              <a:t>that</a:t>
            </a:r>
            <a:r>
              <a:rPr lang="en-US" sz="3200" dirty="0" smtClean="0"/>
              <a:t> </a:t>
            </a:r>
            <a:r>
              <a:rPr lang="en-US" sz="3200" dirty="0"/>
              <a:t>can be understandable for your students. </a:t>
            </a:r>
            <a:endParaRPr lang="en-GB" sz="32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334" y="135031"/>
            <a:ext cx="4546134" cy="66274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9053" y="148000"/>
            <a:ext cx="4630216" cy="6601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6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09516"/>
          </a:xfrm>
        </p:spPr>
        <p:txBody>
          <a:bodyPr>
            <a:normAutofit fontScale="90000"/>
          </a:bodyPr>
          <a:lstStyle/>
          <a:p>
            <a:endParaRPr lang="ru-RU" dirty="0"/>
          </a:p>
        </p:txBody>
      </p:sp>
      <p:sp>
        <p:nvSpPr>
          <p:cNvPr id="3" name="Объект 2"/>
          <p:cNvSpPr>
            <a:spLocks noGrp="1"/>
          </p:cNvSpPr>
          <p:nvPr>
            <p:ph idx="1"/>
          </p:nvPr>
        </p:nvSpPr>
        <p:spPr>
          <a:xfrm>
            <a:off x="677333" y="609601"/>
            <a:ext cx="9094463" cy="5431762"/>
          </a:xfrm>
        </p:spPr>
        <p:txBody>
          <a:bodyPr>
            <a:normAutofit/>
          </a:bodyPr>
          <a:lstStyle/>
          <a:p>
            <a:pPr algn="ctr"/>
            <a:r>
              <a:rPr lang="en-GB" sz="4400" b="1" dirty="0" smtClean="0"/>
              <a:t>Class work</a:t>
            </a:r>
          </a:p>
          <a:p>
            <a:pPr marL="0" indent="0">
              <a:buNone/>
            </a:pPr>
            <a:r>
              <a:rPr lang="en-GB" sz="3200" b="1" i="1" dirty="0" smtClean="0"/>
              <a:t>Task 4</a:t>
            </a:r>
            <a:r>
              <a:rPr lang="en-GB" sz="3200" dirty="0" smtClean="0"/>
              <a:t> </a:t>
            </a:r>
            <a:r>
              <a:rPr lang="en-US" sz="3200" dirty="0"/>
              <a:t>You are a teacher who is to present the idea “How to Fight Bullying” to the students but you are out of time so you decided to make up a </a:t>
            </a:r>
            <a:r>
              <a:rPr lang="en-US" sz="3200" dirty="0" err="1"/>
              <a:t>cinquain</a:t>
            </a:r>
            <a:r>
              <a:rPr lang="en-US" sz="3200" dirty="0"/>
              <a:t>. </a:t>
            </a:r>
            <a:endParaRPr lang="ru-RU" sz="3200" dirty="0"/>
          </a:p>
        </p:txBody>
      </p:sp>
      <p:sp>
        <p:nvSpPr>
          <p:cNvPr id="4" name="AutoShape 6"/>
          <p:cNvSpPr>
            <a:spLocks noChangeArrowheads="1"/>
          </p:cNvSpPr>
          <p:nvPr/>
        </p:nvSpPr>
        <p:spPr bwMode="auto">
          <a:xfrm>
            <a:off x="3643953" y="3029803"/>
            <a:ext cx="5411574" cy="3575997"/>
          </a:xfrm>
          <a:prstGeom prst="bevel">
            <a:avLst>
              <a:gd name="adj" fmla="val 12500"/>
            </a:avLst>
          </a:prstGeom>
          <a:solidFill>
            <a:schemeClr val="hlink">
              <a:alpha val="2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GB" altLang="ru-RU" sz="2800" b="1" dirty="0"/>
              <a:t>Bullying</a:t>
            </a:r>
            <a:endParaRPr lang="uk-UA" altLang="ru-RU" sz="2800" b="1" dirty="0"/>
          </a:p>
          <a:p>
            <a:pPr algn="ctr"/>
            <a:r>
              <a:rPr lang="en-GB" altLang="ru-RU" sz="2800" b="1" dirty="0"/>
              <a:t>Humiliating, embarrassing </a:t>
            </a:r>
            <a:endParaRPr lang="uk-UA" altLang="ru-RU" sz="2800" b="1" dirty="0"/>
          </a:p>
          <a:p>
            <a:pPr algn="ctr"/>
            <a:r>
              <a:rPr lang="en-GB" altLang="ru-RU" sz="2800" b="1" dirty="0"/>
              <a:t>Makes people suffer</a:t>
            </a:r>
            <a:endParaRPr lang="uk-UA" altLang="ru-RU" sz="2800" b="1" dirty="0"/>
          </a:p>
          <a:p>
            <a:pPr algn="ctr"/>
            <a:r>
              <a:rPr lang="en-GB" altLang="ru-RU" sz="2800" b="1" dirty="0"/>
              <a:t>It endangers youth</a:t>
            </a:r>
            <a:endParaRPr lang="uk-UA" altLang="ru-RU" sz="2800" b="1" dirty="0"/>
          </a:p>
          <a:p>
            <a:pPr algn="ctr"/>
            <a:r>
              <a:rPr lang="en-GB" altLang="ru-RU" sz="2800" b="1" dirty="0"/>
              <a:t>Death</a:t>
            </a:r>
            <a:endParaRPr lang="ru-RU" altLang="ru-RU" sz="2800" b="1" dirty="0"/>
          </a:p>
        </p:txBody>
      </p:sp>
    </p:spTree>
    <p:extLst>
      <p:ext uri="{BB962C8B-B14F-4D97-AF65-F5344CB8AC3E}">
        <p14:creationId xmlns:p14="http://schemas.microsoft.com/office/powerpoint/2010/main" xmlns="" val="14006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5719"/>
          </a:xfrm>
        </p:spPr>
        <p:txBody>
          <a:bodyPr>
            <a:normAutofit fontScale="90000"/>
          </a:bodyPr>
          <a:lstStyle/>
          <a:p>
            <a:endParaRPr lang="ru-RU" dirty="0"/>
          </a:p>
        </p:txBody>
      </p:sp>
      <p:sp>
        <p:nvSpPr>
          <p:cNvPr id="3" name="Объект 2"/>
          <p:cNvSpPr>
            <a:spLocks noGrp="1"/>
          </p:cNvSpPr>
          <p:nvPr>
            <p:ph idx="1"/>
          </p:nvPr>
        </p:nvSpPr>
        <p:spPr>
          <a:xfrm>
            <a:off x="122830" y="109183"/>
            <a:ext cx="10959152" cy="6748818"/>
          </a:xfrm>
        </p:spPr>
        <p:txBody>
          <a:bodyPr>
            <a:normAutofit/>
          </a:bodyPr>
          <a:lstStyle/>
          <a:p>
            <a:r>
              <a:rPr lang="en-GB" sz="2800" b="1" i="1" dirty="0" smtClean="0"/>
              <a:t>Task 5</a:t>
            </a:r>
            <a:r>
              <a:rPr lang="en-GB" sz="2800" dirty="0" smtClean="0"/>
              <a:t> </a:t>
            </a:r>
            <a:r>
              <a:rPr lang="en-US" sz="2800" dirty="0"/>
              <a:t>The teacher offers to act out one of the role-plays prepared by the </a:t>
            </a:r>
            <a:r>
              <a:rPr lang="en-US" sz="2800" dirty="0" smtClean="0"/>
              <a:t>students. </a:t>
            </a:r>
            <a:endParaRPr lang="en-US" sz="2800" dirty="0"/>
          </a:p>
          <a:p>
            <a:pPr marL="0" indent="0" algn="ctr">
              <a:buNone/>
            </a:pPr>
            <a:r>
              <a:rPr lang="en-GB" sz="2800" dirty="0"/>
              <a:t>Role-play: “Bullying at University</a:t>
            </a:r>
            <a:r>
              <a:rPr lang="en-GB" sz="2800" dirty="0" smtClean="0"/>
              <a:t>”</a:t>
            </a:r>
            <a:endParaRPr lang="en-GB" sz="2800" dirty="0"/>
          </a:p>
          <a:p>
            <a:pPr marL="0" indent="0">
              <a:buNone/>
            </a:pPr>
            <a:r>
              <a:rPr lang="en-GB" sz="2400" i="1" dirty="0" smtClean="0"/>
              <a:t>Role 1 </a:t>
            </a:r>
            <a:r>
              <a:rPr lang="en-GB" altLang="ru-RU" sz="2400" i="1" dirty="0"/>
              <a:t>Dean Mr/Ms Norris</a:t>
            </a:r>
            <a:r>
              <a:rPr lang="uk-UA" altLang="ru-RU" sz="2400" i="1" dirty="0"/>
              <a:t>: </a:t>
            </a:r>
            <a:r>
              <a:rPr lang="en-GB" altLang="ru-RU" sz="2400" dirty="0"/>
              <a:t>You are John’s/Jane’s dean. You are having a meeting with John/Jane, his/her parent, teachers and students from the group. You will run the meeting and you are to make up the plan how to find the way out. The parent initiated the meeting because of bullying. You do not know a lot about John/Jane. The class attendance is OK but for the last two weeks John/Jane has missed Mr/Ms </a:t>
            </a:r>
            <a:r>
              <a:rPr lang="en-GB" altLang="ru-RU" sz="2400" dirty="0" err="1"/>
              <a:t>Ratburn’s</a:t>
            </a:r>
            <a:r>
              <a:rPr lang="en-GB" altLang="ru-RU" sz="2400" dirty="0"/>
              <a:t> classes</a:t>
            </a:r>
            <a:r>
              <a:rPr lang="en-GB" altLang="ru-RU" sz="2400" dirty="0" smtClean="0"/>
              <a:t>.</a:t>
            </a:r>
          </a:p>
          <a:p>
            <a:pPr marL="0" indent="0">
              <a:buNone/>
            </a:pPr>
            <a:r>
              <a:rPr lang="en-GB" altLang="ru-RU" sz="2400" dirty="0" smtClean="0"/>
              <a:t>Role 2 </a:t>
            </a:r>
            <a:r>
              <a:rPr lang="en-GB" sz="2400" i="1" dirty="0"/>
              <a:t>Bullied </a:t>
            </a:r>
            <a:r>
              <a:rPr lang="en-GB" sz="2400" i="1" dirty="0" smtClean="0"/>
              <a:t>John/Jane: </a:t>
            </a:r>
            <a:r>
              <a:rPr lang="en-US" sz="2400" dirty="0" smtClean="0"/>
              <a:t>You </a:t>
            </a:r>
            <a:r>
              <a:rPr lang="en-US" sz="2400" dirty="0"/>
              <a:t>are a diligent student. You try your best to study, but one of the English teachers </a:t>
            </a:r>
            <a:r>
              <a:rPr lang="en-US" sz="2400" dirty="0" err="1"/>
              <a:t>Mr</a:t>
            </a:r>
            <a:r>
              <a:rPr lang="en-US" sz="2400" dirty="0"/>
              <a:t>/</a:t>
            </a:r>
            <a:r>
              <a:rPr lang="en-US" sz="2400" dirty="0" err="1"/>
              <a:t>Ms</a:t>
            </a:r>
            <a:r>
              <a:rPr lang="en-US" sz="2400" dirty="0"/>
              <a:t> </a:t>
            </a:r>
            <a:r>
              <a:rPr lang="en-US" sz="2400" dirty="0" err="1"/>
              <a:t>Ratburn</a:t>
            </a:r>
            <a:r>
              <a:rPr lang="en-US" sz="2400" dirty="0"/>
              <a:t> hates you and every time you answer he/she puts you unsatisfactory or bad marks. You are disappointed about the university. You cannot do anything to change the situation so you decided to leave the university</a:t>
            </a:r>
            <a:r>
              <a:rPr lang="en-US" sz="2400" dirty="0" smtClean="0"/>
              <a:t>.</a:t>
            </a:r>
          </a:p>
          <a:p>
            <a:pPr marL="0" indent="0">
              <a:buNone/>
            </a:pPr>
            <a:r>
              <a:rPr lang="en-US" altLang="ru-RU" sz="2400" dirty="0" smtClean="0"/>
              <a:t>Role 3, Role 4, …</a:t>
            </a:r>
            <a:endParaRPr lang="ru-RU" altLang="ru-RU" sz="2400" dirty="0"/>
          </a:p>
          <a:p>
            <a:pPr marL="0" indent="0">
              <a:buNone/>
            </a:pPr>
            <a:endParaRPr lang="ru-RU" dirty="0"/>
          </a:p>
        </p:txBody>
      </p:sp>
    </p:spTree>
    <p:extLst>
      <p:ext uri="{BB962C8B-B14F-4D97-AF65-F5344CB8AC3E}">
        <p14:creationId xmlns:p14="http://schemas.microsoft.com/office/powerpoint/2010/main" xmlns="" val="104784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5719"/>
          </a:xfrm>
        </p:spPr>
        <p:txBody>
          <a:bodyPr>
            <a:normAutofit fontScale="90000"/>
          </a:bodyPr>
          <a:lstStyle/>
          <a:p>
            <a:endParaRPr lang="ru-RU" dirty="0"/>
          </a:p>
        </p:txBody>
      </p:sp>
      <p:sp>
        <p:nvSpPr>
          <p:cNvPr id="3" name="Объект 2"/>
          <p:cNvSpPr>
            <a:spLocks noGrp="1"/>
          </p:cNvSpPr>
          <p:nvPr>
            <p:ph idx="1"/>
          </p:nvPr>
        </p:nvSpPr>
        <p:spPr>
          <a:xfrm>
            <a:off x="677334" y="163773"/>
            <a:ext cx="8596668" cy="5877589"/>
          </a:xfrm>
        </p:spPr>
        <p:txBody>
          <a:bodyPr>
            <a:normAutofit/>
          </a:bodyPr>
          <a:lstStyle/>
          <a:p>
            <a:pPr marL="0" indent="0">
              <a:buNone/>
            </a:pPr>
            <a:r>
              <a:rPr lang="en-US" sz="3200" b="1" i="1" dirty="0" smtClean="0"/>
              <a:t>Task 6</a:t>
            </a:r>
            <a:r>
              <a:rPr lang="en-US" sz="3200" dirty="0" smtClean="0"/>
              <a:t> You </a:t>
            </a:r>
            <a:r>
              <a:rPr lang="en-US" sz="3200" dirty="0"/>
              <a:t>have discussed the issue of Bullying. Let us assess the discussion we had. You get a </a:t>
            </a:r>
            <a:r>
              <a:rPr lang="en-US" sz="3200" dirty="0" smtClean="0"/>
              <a:t>form, </a:t>
            </a:r>
            <a:r>
              <a:rPr lang="en-US" sz="3200" dirty="0"/>
              <a:t>fill it in pairs, and share your opinions.</a:t>
            </a:r>
            <a:endParaRPr lang="ru-RU" sz="3200" dirty="0"/>
          </a:p>
        </p:txBody>
      </p:sp>
      <p:graphicFrame>
        <p:nvGraphicFramePr>
          <p:cNvPr id="4" name="Group 52"/>
          <p:cNvGraphicFramePr>
            <a:graphicFrameLocks noGrp="1"/>
          </p:cNvGraphicFramePr>
          <p:nvPr>
            <p:extLst>
              <p:ext uri="{D42A27DB-BD31-4B8C-83A1-F6EECF244321}">
                <p14:modId xmlns:p14="http://schemas.microsoft.com/office/powerpoint/2010/main" xmlns="" val="447667365"/>
              </p:ext>
            </p:extLst>
          </p:nvPr>
        </p:nvGraphicFramePr>
        <p:xfrm>
          <a:off x="677333" y="2347415"/>
          <a:ext cx="8998929" cy="4510585"/>
        </p:xfrm>
        <a:graphic>
          <a:graphicData uri="http://schemas.openxmlformats.org/drawingml/2006/table">
            <a:tbl>
              <a:tblPr/>
              <a:tblGrid>
                <a:gridCol w="8998929"/>
              </a:tblGrid>
              <a:tr h="1205876">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en-GB" altLang="ru-RU" dirty="0" smtClean="0"/>
                        <a:t>Topic of the discussion_____</a:t>
                      </a:r>
                      <a:r>
                        <a:rPr lang="uk-UA" altLang="ru-RU" dirty="0" smtClean="0"/>
                        <a:t>_______________________</a:t>
                      </a:r>
                      <a:endParaRPr lang="en-GB" altLang="ru-RU" dirty="0" smtClean="0"/>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en-GB" altLang="ru-RU" dirty="0" smtClean="0"/>
                        <a:t>Name ____________________</a:t>
                      </a:r>
                      <a:r>
                        <a:rPr lang="uk-UA" altLang="ru-RU" dirty="0" smtClean="0"/>
                        <a:t>_______</a:t>
                      </a:r>
                      <a:r>
                        <a:rPr lang="en-GB" altLang="ru-RU" dirty="0" smtClean="0"/>
                        <a:t> Group________</a:t>
                      </a:r>
                      <a:endParaRPr lang="ru-RU" altLang="ru-RU" dirty="0" smtClean="0"/>
                    </a:p>
                  </a:txBody>
                  <a:tcPr horzOverflow="overflow">
                    <a:lnL w="76200" cap="flat" cmpd="sng" algn="ctr">
                      <a:solidFill>
                        <a:schemeClr val="tx1"/>
                      </a:solidFill>
                      <a:prstDash val="sysDashDot"/>
                      <a:round/>
                      <a:headEnd type="none" w="med" len="med"/>
                      <a:tailEnd type="none" w="med" len="med"/>
                    </a:lnL>
                    <a:lnR w="76200" cap="flat" cmpd="sng" algn="ctr">
                      <a:solidFill>
                        <a:schemeClr val="tx1"/>
                      </a:solidFill>
                      <a:prstDash val="sysDashDot"/>
                      <a:round/>
                      <a:headEnd type="none" w="med" len="med"/>
                      <a:tailEnd type="none" w="med" len="med"/>
                    </a:lnR>
                    <a:lnT w="76200"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98051">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ru-RU" altLang="ru-RU" dirty="0" smtClean="0"/>
                        <a:t>EVALUATE YOUR DISCUSSION GROUP</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ru-RU" altLang="ru-RU" dirty="0" err="1" smtClean="0"/>
                        <a:t>Reflecting</a:t>
                      </a:r>
                      <a:r>
                        <a:rPr lang="ru-RU" altLang="ru-RU" dirty="0" smtClean="0"/>
                        <a:t> </a:t>
                      </a:r>
                      <a:r>
                        <a:rPr lang="ru-RU" altLang="ru-RU" dirty="0" err="1" smtClean="0"/>
                        <a:t>on</a:t>
                      </a:r>
                      <a:r>
                        <a:rPr lang="ru-RU" altLang="ru-RU" dirty="0" smtClean="0"/>
                        <a:t> </a:t>
                      </a:r>
                      <a:r>
                        <a:rPr lang="ru-RU" altLang="ru-RU" dirty="0" err="1" smtClean="0"/>
                        <a:t>the</a:t>
                      </a:r>
                      <a:r>
                        <a:rPr lang="ru-RU" altLang="ru-RU" dirty="0" smtClean="0"/>
                        <a:t> </a:t>
                      </a:r>
                      <a:r>
                        <a:rPr lang="ru-RU" altLang="ru-RU" dirty="0" err="1" smtClean="0"/>
                        <a:t>Discussion</a:t>
                      </a:r>
                      <a:r>
                        <a:rPr lang="ru-RU" altLang="ru-RU" dirty="0" smtClean="0"/>
                        <a:t>: </a:t>
                      </a:r>
                      <a:r>
                        <a:rPr lang="ru-RU" altLang="ru-RU" dirty="0" err="1" smtClean="0"/>
                        <a:t>What</a:t>
                      </a:r>
                      <a:r>
                        <a:rPr lang="ru-RU" altLang="ru-RU" dirty="0" smtClean="0"/>
                        <a:t> </a:t>
                      </a:r>
                      <a:r>
                        <a:rPr lang="ru-RU" altLang="ru-RU" dirty="0" err="1" smtClean="0"/>
                        <a:t>were</a:t>
                      </a:r>
                      <a:r>
                        <a:rPr lang="ru-RU" altLang="ru-RU" dirty="0" smtClean="0"/>
                        <a:t> </a:t>
                      </a:r>
                      <a:r>
                        <a:rPr lang="ru-RU" altLang="ru-RU" dirty="0" err="1" smtClean="0"/>
                        <a:t>the</a:t>
                      </a:r>
                      <a:r>
                        <a:rPr lang="ru-RU" altLang="ru-RU" dirty="0" smtClean="0"/>
                        <a:t> </a:t>
                      </a:r>
                      <a:r>
                        <a:rPr lang="ru-RU" altLang="ru-RU" dirty="0" err="1" smtClean="0"/>
                        <a:t>most</a:t>
                      </a:r>
                      <a:r>
                        <a:rPr lang="ru-RU" altLang="ru-RU" dirty="0" smtClean="0"/>
                        <a:t> </a:t>
                      </a:r>
                      <a:r>
                        <a:rPr lang="ru-RU" altLang="ru-RU" dirty="0" err="1" smtClean="0"/>
                        <a:t>significant</a:t>
                      </a:r>
                      <a:r>
                        <a:rPr lang="ru-RU" altLang="ru-RU" dirty="0" smtClean="0"/>
                        <a:t> </a:t>
                      </a:r>
                      <a:r>
                        <a:rPr lang="ru-RU" altLang="ru-RU" dirty="0" err="1" smtClean="0"/>
                        <a:t>points</a:t>
                      </a:r>
                      <a:r>
                        <a:rPr lang="ru-RU" altLang="ru-RU" dirty="0" smtClean="0"/>
                        <a:t> </a:t>
                      </a:r>
                      <a:r>
                        <a:rPr lang="ru-RU" altLang="ru-RU" dirty="0" err="1" smtClean="0"/>
                        <a:t>of</a:t>
                      </a:r>
                      <a:r>
                        <a:rPr lang="ru-RU" altLang="ru-RU" dirty="0" smtClean="0"/>
                        <a:t> </a:t>
                      </a:r>
                      <a:r>
                        <a:rPr lang="ru-RU" altLang="ru-RU" dirty="0" err="1" smtClean="0"/>
                        <a:t>agreement</a:t>
                      </a:r>
                      <a:r>
                        <a:rPr lang="ru-RU" altLang="ru-RU" dirty="0" smtClean="0"/>
                        <a:t> </a:t>
                      </a:r>
                      <a:r>
                        <a:rPr lang="ru-RU" altLang="ru-RU" dirty="0" err="1" smtClean="0"/>
                        <a:t>and</a:t>
                      </a:r>
                      <a:r>
                        <a:rPr lang="ru-RU" altLang="ru-RU" dirty="0" smtClean="0"/>
                        <a:t> </a:t>
                      </a:r>
                      <a:r>
                        <a:rPr lang="ru-RU" altLang="ru-RU" dirty="0" err="1" smtClean="0"/>
                        <a:t>disagreement</a:t>
                      </a:r>
                      <a:r>
                        <a:rPr lang="ru-RU" altLang="ru-RU" dirty="0" smtClean="0"/>
                        <a:t> </a:t>
                      </a:r>
                      <a:r>
                        <a:rPr lang="ru-RU" altLang="ru-RU" dirty="0" err="1" smtClean="0"/>
                        <a:t>revealed</a:t>
                      </a:r>
                      <a:r>
                        <a:rPr lang="ru-RU" altLang="ru-RU" dirty="0" smtClean="0"/>
                        <a:t> </a:t>
                      </a:r>
                      <a:r>
                        <a:rPr lang="ru-RU" altLang="ru-RU" dirty="0" err="1" smtClean="0"/>
                        <a:t>by</a:t>
                      </a:r>
                      <a:r>
                        <a:rPr lang="ru-RU" altLang="ru-RU" dirty="0" smtClean="0"/>
                        <a:t> </a:t>
                      </a:r>
                      <a:r>
                        <a:rPr lang="en-GB" altLang="ru-RU" dirty="0" smtClean="0"/>
                        <a:t>the</a:t>
                      </a:r>
                      <a:r>
                        <a:rPr lang="ru-RU" altLang="ru-RU" dirty="0" smtClean="0"/>
                        <a:t> </a:t>
                      </a:r>
                      <a:r>
                        <a:rPr lang="ru-RU" altLang="ru-RU" dirty="0" err="1" smtClean="0"/>
                        <a:t>discussion</a:t>
                      </a:r>
                      <a:r>
                        <a:rPr lang="ru-RU" altLang="ru-RU" dirty="0" smtClean="0"/>
                        <a:t>?</a:t>
                      </a:r>
                      <a:r>
                        <a:rPr lang="en-GB" altLang="ru-RU" dirty="0" smtClean="0"/>
                        <a:t> </a:t>
                      </a:r>
                      <a:endParaRPr lang="ru-RU" altLang="ru-RU" dirty="0" smtClean="0"/>
                    </a:p>
                  </a:txBody>
                  <a:tcPr horzOverflow="overflow">
                    <a:lnL w="76200" cap="flat" cmpd="sng" algn="ctr">
                      <a:solidFill>
                        <a:schemeClr val="tx1"/>
                      </a:solidFill>
                      <a:prstDash val="sysDashDot"/>
                      <a:round/>
                      <a:headEnd type="none" w="med" len="med"/>
                      <a:tailEnd type="none" w="med" len="med"/>
                    </a:lnL>
                    <a:lnR w="762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658">
                <a:tc>
                  <a:txBody>
                    <a:bodyPr/>
                    <a:lstStyle>
                      <a:lvl1pPr algn="l">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344488" algn="l">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693738" algn="l">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989013" algn="l">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282700" algn="l">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17399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197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6543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1115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en-GB" altLang="ru-RU" dirty="0" smtClean="0"/>
                        <a:t>Circle the points which best describe your participation in the discussion</a:t>
                      </a:r>
                      <a:r>
                        <a:rPr lang="uk-UA" altLang="ru-RU" dirty="0" smtClean="0"/>
                        <a:t> …</a:t>
                      </a:r>
                      <a:endParaRPr lang="ru-RU" altLang="ru-RU" dirty="0" smtClean="0"/>
                    </a:p>
                  </a:txBody>
                  <a:tcPr horzOverflow="overflow">
                    <a:lnL w="76200" cap="flat" cmpd="sng" algn="ctr">
                      <a:solidFill>
                        <a:schemeClr val="tx1"/>
                      </a:solidFill>
                      <a:prstDash val="sysDashDot"/>
                      <a:round/>
                      <a:headEnd type="none" w="med" len="med"/>
                      <a:tailEnd type="none" w="med" len="med"/>
                    </a:lnL>
                    <a:lnR w="762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xmlns="" val="4202317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358" y="2097206"/>
            <a:ext cx="8596668" cy="1320800"/>
          </a:xfrm>
        </p:spPr>
        <p:txBody>
          <a:bodyPr>
            <a:normAutofit/>
          </a:bodyPr>
          <a:lstStyle/>
          <a:p>
            <a:pPr algn="ctr"/>
            <a:r>
              <a:rPr lang="uk-UA" sz="6600" dirty="0" smtClean="0"/>
              <a:t>Дякую за увагу!</a:t>
            </a:r>
            <a:endParaRPr lang="ru-RU" sz="6600" dirty="0"/>
          </a:p>
        </p:txBody>
      </p:sp>
    </p:spTree>
    <p:extLst>
      <p:ext uri="{BB962C8B-B14F-4D97-AF65-F5344CB8AC3E}">
        <p14:creationId xmlns:p14="http://schemas.microsoft.com/office/powerpoint/2010/main" xmlns="" val="2449129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3" y="109182"/>
            <a:ext cx="10385946" cy="6247864"/>
          </a:xfrm>
          <a:prstGeom prst="rect">
            <a:avLst/>
          </a:prstGeom>
          <a:noFill/>
        </p:spPr>
        <p:txBody>
          <a:bodyPr wrap="square" rtlCol="0">
            <a:spAutoFit/>
          </a:bodyPr>
          <a:lstStyle/>
          <a:p>
            <a:r>
              <a:rPr lang="uk-UA" sz="4800" b="1" dirty="0" smtClean="0">
                <a:ln w="0"/>
                <a:effectLst>
                  <a:outerShdw blurRad="38100" dist="19050" dir="2700000" algn="tl" rotWithShape="0">
                    <a:schemeClr val="dk1">
                      <a:alpha val="40000"/>
                    </a:schemeClr>
                  </a:outerShdw>
                </a:effectLst>
              </a:rPr>
              <a:t>Кейс-метод</a:t>
            </a:r>
            <a:r>
              <a:rPr lang="uk-UA" sz="4800" dirty="0" smtClean="0">
                <a:ln w="0"/>
                <a:effectLst>
                  <a:outerShdw blurRad="38100" dist="19050" dir="2700000" algn="tl" rotWithShape="0">
                    <a:schemeClr val="dk1">
                      <a:alpha val="40000"/>
                    </a:schemeClr>
                  </a:outerShdw>
                </a:effectLst>
              </a:rPr>
              <a:t> – </a:t>
            </a:r>
          </a:p>
          <a:p>
            <a:r>
              <a:rPr lang="uk-UA" sz="4400" dirty="0" smtClean="0">
                <a:ln w="0"/>
                <a:effectLst>
                  <a:outerShdw blurRad="38100" dist="19050" dir="2700000" algn="tl" rotWithShape="0">
                    <a:schemeClr val="dk1">
                      <a:alpha val="40000"/>
                    </a:schemeClr>
                  </a:outerShdw>
                </a:effectLst>
              </a:rPr>
              <a:t>це </a:t>
            </a:r>
            <a:r>
              <a:rPr lang="ru-RU" sz="4400" dirty="0"/>
              <a:t>метод </a:t>
            </a:r>
            <a:r>
              <a:rPr lang="ru-RU" sz="4400" dirty="0" err="1"/>
              <a:t>аналізу</a:t>
            </a:r>
            <a:r>
              <a:rPr lang="ru-RU" sz="4400" dirty="0"/>
              <a:t> </a:t>
            </a:r>
            <a:r>
              <a:rPr lang="ru-RU" sz="4400" dirty="0" err="1" smtClean="0"/>
              <a:t>ситуацій</a:t>
            </a:r>
            <a:r>
              <a:rPr lang="ru-RU" sz="4400" dirty="0"/>
              <a:t>, </a:t>
            </a:r>
            <a:r>
              <a:rPr lang="ru-RU" sz="4400" dirty="0" err="1"/>
              <a:t>який</a:t>
            </a:r>
            <a:r>
              <a:rPr lang="ru-RU" sz="4400" dirty="0"/>
              <a:t> </a:t>
            </a:r>
            <a:r>
              <a:rPr lang="ru-RU" sz="4400" dirty="0" err="1"/>
              <a:t>полягає</a:t>
            </a:r>
            <a:r>
              <a:rPr lang="ru-RU" sz="4400" dirty="0"/>
              <a:t> в </a:t>
            </a:r>
            <a:r>
              <a:rPr lang="ru-RU" sz="4400" dirty="0" err="1"/>
              <a:t>отриманні</a:t>
            </a:r>
            <a:r>
              <a:rPr lang="ru-RU" sz="4400" dirty="0"/>
              <a:t> студентами набору </a:t>
            </a:r>
            <a:r>
              <a:rPr lang="ru-RU" sz="4400" dirty="0" err="1"/>
              <a:t>навчальних</a:t>
            </a:r>
            <a:r>
              <a:rPr lang="ru-RU" sz="4400" dirty="0"/>
              <a:t> </a:t>
            </a:r>
            <a:r>
              <a:rPr lang="ru-RU" sz="4400" dirty="0" err="1"/>
              <a:t>матеріалів</a:t>
            </a:r>
            <a:r>
              <a:rPr lang="ru-RU" sz="4400" dirty="0"/>
              <a:t> (</a:t>
            </a:r>
            <a:r>
              <a:rPr lang="ru-RU" sz="4400" dirty="0" smtClean="0"/>
              <a:t>кейсу), </a:t>
            </a:r>
            <a:r>
              <a:rPr lang="ru-RU" sz="4400" dirty="0" err="1"/>
              <a:t>осмисленні</a:t>
            </a:r>
            <a:r>
              <a:rPr lang="ru-RU" sz="4400" dirty="0"/>
              <a:t> </a:t>
            </a:r>
            <a:r>
              <a:rPr lang="ru-RU" sz="4400" dirty="0" err="1"/>
              <a:t>змісту</a:t>
            </a:r>
            <a:r>
              <a:rPr lang="ru-RU" sz="4400" dirty="0"/>
              <a:t> </a:t>
            </a:r>
            <a:r>
              <a:rPr lang="ru-RU" sz="4400" dirty="0" err="1"/>
              <a:t>його</a:t>
            </a:r>
            <a:r>
              <a:rPr lang="ru-RU" sz="4400" dirty="0"/>
              <a:t> </a:t>
            </a:r>
            <a:r>
              <a:rPr lang="ru-RU" sz="4400" dirty="0" err="1"/>
              <a:t>проблеми</a:t>
            </a:r>
            <a:r>
              <a:rPr lang="ru-RU" sz="4400" dirty="0"/>
              <a:t>, яка, </a:t>
            </a:r>
            <a:r>
              <a:rPr lang="ru-RU" sz="4400" dirty="0" err="1"/>
              <a:t>зазвичай</a:t>
            </a:r>
            <a:r>
              <a:rPr lang="ru-RU" sz="4400" dirty="0"/>
              <a:t>, не </a:t>
            </a:r>
            <a:r>
              <a:rPr lang="ru-RU" sz="4400" dirty="0" err="1"/>
              <a:t>має</a:t>
            </a:r>
            <a:r>
              <a:rPr lang="ru-RU" sz="4400" dirty="0"/>
              <a:t> однозначного </a:t>
            </a:r>
            <a:r>
              <a:rPr lang="ru-RU" sz="4400" dirty="0" err="1"/>
              <a:t>вирішення</a:t>
            </a:r>
            <a:r>
              <a:rPr lang="ru-RU" sz="4400" dirty="0"/>
              <a:t>, та </a:t>
            </a:r>
            <a:r>
              <a:rPr lang="ru-RU" sz="4400" dirty="0" err="1"/>
              <a:t>обговоренні</a:t>
            </a:r>
            <a:r>
              <a:rPr lang="ru-RU" sz="4400" dirty="0"/>
              <a:t> </a:t>
            </a:r>
            <a:r>
              <a:rPr lang="ru-RU" sz="4400" dirty="0" err="1"/>
              <a:t>розв’язання</a:t>
            </a:r>
            <a:r>
              <a:rPr lang="ru-RU" sz="4400" dirty="0"/>
              <a:t> </a:t>
            </a:r>
            <a:r>
              <a:rPr lang="ru-RU" sz="4400" dirty="0" err="1"/>
              <a:t>проблеми</a:t>
            </a:r>
            <a:r>
              <a:rPr lang="ru-RU" sz="4400" dirty="0"/>
              <a:t> на </a:t>
            </a:r>
            <a:r>
              <a:rPr lang="ru-RU" sz="4400" dirty="0" err="1"/>
              <a:t>основі</a:t>
            </a:r>
            <a:r>
              <a:rPr lang="ru-RU" sz="4400" dirty="0"/>
              <a:t> </a:t>
            </a:r>
            <a:r>
              <a:rPr lang="ru-RU" sz="4400" dirty="0" err="1"/>
              <a:t>набутих</a:t>
            </a:r>
            <a:r>
              <a:rPr lang="ru-RU" sz="4400" dirty="0"/>
              <a:t> </a:t>
            </a:r>
            <a:r>
              <a:rPr lang="ru-RU" sz="4400" dirty="0" err="1" smtClean="0"/>
              <a:t>знань</a:t>
            </a:r>
            <a:r>
              <a:rPr lang="ru-RU" sz="4400" dirty="0"/>
              <a:t>.</a:t>
            </a:r>
            <a:endParaRPr lang="ru-RU"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04849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t="10299" b="6301"/>
          <a:stretch/>
        </p:blipFill>
        <p:spPr>
          <a:xfrm>
            <a:off x="586854" y="0"/>
            <a:ext cx="10845110" cy="6857999"/>
          </a:xfrm>
          <a:prstGeom prst="rect">
            <a:avLst/>
          </a:prstGeom>
        </p:spPr>
      </p:pic>
    </p:spTree>
    <p:extLst>
      <p:ext uri="{BB962C8B-B14F-4D97-AF65-F5344CB8AC3E}">
        <p14:creationId xmlns:p14="http://schemas.microsoft.com/office/powerpoint/2010/main" xmlns="" val="275357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128" y="0"/>
            <a:ext cx="8596668" cy="1320800"/>
          </a:xfrm>
        </p:spPr>
        <p:txBody>
          <a:bodyPr/>
          <a:lstStyle/>
          <a:p>
            <a:pPr algn="ctr"/>
            <a:r>
              <a:rPr lang="uk-UA" dirty="0" smtClean="0"/>
              <a:t>Класифікації кейсів</a:t>
            </a:r>
            <a:endParaRPr lang="ru-RU" dirty="0"/>
          </a:p>
        </p:txBody>
      </p:sp>
      <p:sp>
        <p:nvSpPr>
          <p:cNvPr id="3" name="Объект 2"/>
          <p:cNvSpPr>
            <a:spLocks noGrp="1"/>
          </p:cNvSpPr>
          <p:nvPr>
            <p:ph sz="half" idx="1"/>
          </p:nvPr>
        </p:nvSpPr>
        <p:spPr>
          <a:xfrm>
            <a:off x="272956" y="627798"/>
            <a:ext cx="4588414" cy="6230202"/>
          </a:xfrm>
        </p:spPr>
        <p:txBody>
          <a:bodyPr>
            <a:normAutofit/>
          </a:bodyPr>
          <a:lstStyle/>
          <a:p>
            <a:r>
              <a:rPr lang="uk-UA" sz="3000" b="1" dirty="0" smtClean="0"/>
              <a:t>За обсягом:</a:t>
            </a:r>
            <a:br>
              <a:rPr lang="uk-UA" sz="3000" b="1" dirty="0" smtClean="0"/>
            </a:br>
            <a:r>
              <a:rPr lang="uk-UA" sz="2600" dirty="0" smtClean="0"/>
              <a:t>повні (20-25 с.)</a:t>
            </a:r>
            <a:br>
              <a:rPr lang="uk-UA" sz="2600" dirty="0" smtClean="0"/>
            </a:br>
            <a:r>
              <a:rPr lang="uk-UA" sz="2600" dirty="0" smtClean="0"/>
              <a:t>стислі (3-5 с.)</a:t>
            </a:r>
            <a:br>
              <a:rPr lang="uk-UA" sz="2600" dirty="0" smtClean="0"/>
            </a:br>
            <a:r>
              <a:rPr lang="uk-UA" sz="2600" dirty="0" smtClean="0"/>
              <a:t>міні-кейси (1-2 с.)</a:t>
            </a:r>
            <a:r>
              <a:rPr lang="uk-UA" sz="2600" b="1" dirty="0"/>
              <a:t> </a:t>
            </a:r>
            <a:endParaRPr lang="uk-UA" sz="2600" b="1" dirty="0" smtClean="0"/>
          </a:p>
          <a:p>
            <a:r>
              <a:rPr lang="uk-UA" sz="3000" b="1" dirty="0" smtClean="0"/>
              <a:t>За </a:t>
            </a:r>
            <a:r>
              <a:rPr lang="uk-UA" sz="3000" b="1" dirty="0"/>
              <a:t>наповненням і способом роботи над кейсом:</a:t>
            </a:r>
            <a:br>
              <a:rPr lang="uk-UA" sz="3000" b="1" dirty="0"/>
            </a:br>
            <a:r>
              <a:rPr lang="uk-UA" sz="2600" dirty="0"/>
              <a:t>кейс-подія</a:t>
            </a:r>
            <a:br>
              <a:rPr lang="uk-UA" sz="2600" dirty="0"/>
            </a:br>
            <a:r>
              <a:rPr lang="uk-UA" sz="2600" dirty="0"/>
              <a:t>кейс-фон</a:t>
            </a:r>
            <a:br>
              <a:rPr lang="uk-UA" sz="2600" dirty="0"/>
            </a:br>
            <a:r>
              <a:rPr lang="uk-UA" sz="2600" dirty="0"/>
              <a:t>кейс-вправа</a:t>
            </a:r>
            <a:br>
              <a:rPr lang="uk-UA" sz="2600" dirty="0"/>
            </a:br>
            <a:r>
              <a:rPr lang="uk-UA" sz="2600" dirty="0"/>
              <a:t>кейс-ситуація</a:t>
            </a:r>
            <a:br>
              <a:rPr lang="uk-UA" sz="2600" dirty="0"/>
            </a:br>
            <a:r>
              <a:rPr lang="uk-UA" sz="2600" dirty="0"/>
              <a:t>кейс-комплекс</a:t>
            </a:r>
            <a:br>
              <a:rPr lang="uk-UA" sz="2600" dirty="0"/>
            </a:br>
            <a:r>
              <a:rPr lang="uk-UA" sz="2600" dirty="0"/>
              <a:t>кейс-рішення</a:t>
            </a:r>
            <a:endParaRPr lang="ru-RU" sz="2600" dirty="0"/>
          </a:p>
          <a:p>
            <a:endParaRPr lang="uk-UA" sz="2400" dirty="0" smtClean="0"/>
          </a:p>
        </p:txBody>
      </p:sp>
      <p:sp>
        <p:nvSpPr>
          <p:cNvPr id="4" name="Объект 3"/>
          <p:cNvSpPr>
            <a:spLocks noGrp="1"/>
          </p:cNvSpPr>
          <p:nvPr>
            <p:ph sz="half" idx="2"/>
          </p:nvPr>
        </p:nvSpPr>
        <p:spPr>
          <a:xfrm>
            <a:off x="5089969" y="627798"/>
            <a:ext cx="5473397" cy="6018662"/>
          </a:xfrm>
        </p:spPr>
        <p:txBody>
          <a:bodyPr>
            <a:normAutofit/>
          </a:bodyPr>
          <a:lstStyle/>
          <a:p>
            <a:r>
              <a:rPr lang="uk-UA" sz="3000" b="1" dirty="0"/>
              <a:t>За складністю: </a:t>
            </a:r>
            <a:r>
              <a:rPr lang="uk-UA" sz="2800" dirty="0"/>
              <a:t/>
            </a:r>
            <a:br>
              <a:rPr lang="uk-UA" sz="2800" dirty="0"/>
            </a:br>
            <a:r>
              <a:rPr lang="uk-UA" sz="2800" dirty="0"/>
              <a:t>ілюстративні навчальні</a:t>
            </a:r>
            <a:br>
              <a:rPr lang="uk-UA" sz="2800" dirty="0"/>
            </a:br>
            <a:r>
              <a:rPr lang="uk-UA" sz="2800" dirty="0" err="1"/>
              <a:t>навчальні</a:t>
            </a:r>
            <a:r>
              <a:rPr lang="uk-UA" sz="2800" dirty="0"/>
              <a:t/>
            </a:r>
            <a:br>
              <a:rPr lang="uk-UA" sz="2800" dirty="0"/>
            </a:br>
            <a:r>
              <a:rPr lang="uk-UA" sz="2800" dirty="0" smtClean="0"/>
              <a:t>практичні</a:t>
            </a:r>
            <a:endParaRPr lang="uk-UA" sz="2800" b="1" dirty="0" smtClean="0"/>
          </a:p>
          <a:p>
            <a:r>
              <a:rPr lang="uk-UA" sz="3000" b="1" dirty="0" smtClean="0"/>
              <a:t>За </a:t>
            </a:r>
            <a:r>
              <a:rPr lang="uk-UA" sz="3000" b="1" dirty="0"/>
              <a:t>сутністю закладених проблем:</a:t>
            </a:r>
            <a:br>
              <a:rPr lang="uk-UA" sz="3000" b="1" dirty="0"/>
            </a:br>
            <a:r>
              <a:rPr lang="uk-UA" sz="2800" dirty="0"/>
              <a:t>кейс-потреба</a:t>
            </a:r>
            <a:br>
              <a:rPr lang="uk-UA" sz="2800" dirty="0"/>
            </a:br>
            <a:r>
              <a:rPr lang="uk-UA" sz="2800" dirty="0"/>
              <a:t>кейс-вибір</a:t>
            </a:r>
            <a:br>
              <a:rPr lang="uk-UA" sz="2800" dirty="0"/>
            </a:br>
            <a:r>
              <a:rPr lang="uk-UA" sz="2800" dirty="0"/>
              <a:t>кейс-криза</a:t>
            </a:r>
            <a:br>
              <a:rPr lang="uk-UA" sz="2800" dirty="0"/>
            </a:br>
            <a:r>
              <a:rPr lang="uk-UA" sz="2800" dirty="0"/>
              <a:t>кейс-конфлікт</a:t>
            </a:r>
            <a:br>
              <a:rPr lang="uk-UA" sz="2800" dirty="0"/>
            </a:br>
            <a:r>
              <a:rPr lang="uk-UA" sz="2800" dirty="0"/>
              <a:t>кейс-боротьба</a:t>
            </a:r>
            <a:br>
              <a:rPr lang="uk-UA" sz="2800" dirty="0"/>
            </a:br>
            <a:r>
              <a:rPr lang="uk-UA" sz="2800" dirty="0"/>
              <a:t>кейс-інновація</a:t>
            </a:r>
            <a:endParaRPr lang="ru-RU" sz="2800" dirty="0"/>
          </a:p>
          <a:p>
            <a:endParaRPr lang="ru-RU" sz="2400" dirty="0"/>
          </a:p>
        </p:txBody>
      </p:sp>
    </p:spTree>
    <p:extLst>
      <p:ext uri="{BB962C8B-B14F-4D97-AF65-F5344CB8AC3E}">
        <p14:creationId xmlns:p14="http://schemas.microsoft.com/office/powerpoint/2010/main" xmlns="" val="6931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85" y="0"/>
            <a:ext cx="10376357" cy="1528549"/>
          </a:xfrm>
        </p:spPr>
        <p:txBody>
          <a:bodyPr>
            <a:noAutofit/>
          </a:bodyPr>
          <a:lstStyle/>
          <a:p>
            <a:pPr algn="ctr"/>
            <a:r>
              <a:rPr lang="uk-UA" sz="4000" dirty="0" smtClean="0"/>
              <a:t>Класифікація кейсів для навчання іноземної мови майбутніх викладачів</a:t>
            </a:r>
            <a:endParaRPr lang="ru-RU" sz="4000" dirty="0"/>
          </a:p>
        </p:txBody>
      </p:sp>
      <p:sp>
        <p:nvSpPr>
          <p:cNvPr id="3" name="Объект 2"/>
          <p:cNvSpPr>
            <a:spLocks noGrp="1"/>
          </p:cNvSpPr>
          <p:nvPr>
            <p:ph sz="half" idx="1"/>
          </p:nvPr>
        </p:nvSpPr>
        <p:spPr>
          <a:xfrm>
            <a:off x="677334" y="1528549"/>
            <a:ext cx="6951765" cy="4512812"/>
          </a:xfrm>
        </p:spPr>
        <p:txBody>
          <a:bodyPr/>
          <a:lstStyle/>
          <a:p>
            <a:r>
              <a:rPr lang="uk-UA" sz="3200" b="1" dirty="0" smtClean="0"/>
              <a:t>за ключовими проблемами</a:t>
            </a:r>
          </a:p>
          <a:p>
            <a:pPr marL="0" indent="0">
              <a:buNone/>
            </a:pPr>
            <a:r>
              <a:rPr lang="uk-UA" sz="2800" dirty="0" smtClean="0"/>
              <a:t>Педагогічні кейси</a:t>
            </a:r>
          </a:p>
          <a:p>
            <a:pPr marL="0" indent="0">
              <a:buNone/>
            </a:pPr>
            <a:r>
              <a:rPr lang="uk-UA" sz="2800" dirty="0" smtClean="0"/>
              <a:t>Психологічні кейси</a:t>
            </a:r>
          </a:p>
          <a:p>
            <a:pPr marL="0" indent="0">
              <a:buNone/>
            </a:pPr>
            <a:r>
              <a:rPr lang="uk-UA" sz="2800" dirty="0" smtClean="0"/>
              <a:t>Методичні кейси</a:t>
            </a:r>
          </a:p>
          <a:p>
            <a:pPr marL="0" indent="0">
              <a:buNone/>
            </a:pPr>
            <a:r>
              <a:rPr lang="uk-UA" sz="2800" dirty="0" smtClean="0"/>
              <a:t>Лінгвістичні кейси</a:t>
            </a:r>
          </a:p>
          <a:p>
            <a:pPr marL="0" indent="0">
              <a:buNone/>
            </a:pPr>
            <a:r>
              <a:rPr lang="uk-UA" sz="2800" dirty="0" err="1" smtClean="0"/>
              <a:t>Лінгвосоціокультурні</a:t>
            </a:r>
            <a:r>
              <a:rPr lang="uk-UA" sz="2800" dirty="0" smtClean="0"/>
              <a:t> кейси</a:t>
            </a:r>
          </a:p>
          <a:p>
            <a:pPr marL="0" indent="0">
              <a:buNone/>
            </a:pPr>
            <a:endParaRPr lang="ru-RU" sz="2400" dirty="0"/>
          </a:p>
        </p:txBody>
      </p:sp>
      <p:sp>
        <p:nvSpPr>
          <p:cNvPr id="4" name="Объект 3"/>
          <p:cNvSpPr>
            <a:spLocks noGrp="1"/>
          </p:cNvSpPr>
          <p:nvPr>
            <p:ph sz="half" idx="2"/>
          </p:nvPr>
        </p:nvSpPr>
        <p:spPr>
          <a:xfrm>
            <a:off x="7751928" y="2160589"/>
            <a:ext cx="1522076" cy="3880773"/>
          </a:xfrm>
        </p:spPr>
        <p:txBody>
          <a:bodyPr/>
          <a:lstStyle/>
          <a:p>
            <a:endParaRPr lang="ru-RU" dirty="0"/>
          </a:p>
        </p:txBody>
      </p:sp>
    </p:spTree>
    <p:extLst>
      <p:ext uri="{BB962C8B-B14F-4D97-AF65-F5344CB8AC3E}">
        <p14:creationId xmlns:p14="http://schemas.microsoft.com/office/powerpoint/2010/main" xmlns="" val="96076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5400" b="1" dirty="0" smtClean="0"/>
              <a:t>Етапи роботи з кейсом</a:t>
            </a:r>
            <a:endParaRPr lang="ru-RU" sz="5400" b="1" dirty="0"/>
          </a:p>
        </p:txBody>
      </p:sp>
      <p:sp>
        <p:nvSpPr>
          <p:cNvPr id="3" name="Объект 2"/>
          <p:cNvSpPr>
            <a:spLocks noGrp="1"/>
          </p:cNvSpPr>
          <p:nvPr>
            <p:ph idx="1"/>
          </p:nvPr>
        </p:nvSpPr>
        <p:spPr/>
        <p:txBody>
          <a:bodyPr/>
          <a:lstStyle/>
          <a:p>
            <a:r>
              <a:rPr lang="uk-UA" sz="3600" dirty="0" smtClean="0"/>
              <a:t>Створення кейсу викладачем</a:t>
            </a:r>
          </a:p>
          <a:p>
            <a:r>
              <a:rPr lang="uk-UA" sz="3600" dirty="0" smtClean="0"/>
              <a:t>Знайомство з кейсом студентів/магістрантів</a:t>
            </a:r>
          </a:p>
          <a:p>
            <a:r>
              <a:rPr lang="uk-UA" sz="3600" dirty="0" smtClean="0"/>
              <a:t>Обговорення кейсу студентами/магістрантами</a:t>
            </a:r>
          </a:p>
          <a:p>
            <a:endParaRPr lang="ru-RU" dirty="0"/>
          </a:p>
        </p:txBody>
      </p:sp>
    </p:spTree>
    <p:extLst>
      <p:ext uri="{BB962C8B-B14F-4D97-AF65-F5344CB8AC3E}">
        <p14:creationId xmlns:p14="http://schemas.microsoft.com/office/powerpoint/2010/main" xmlns="" val="99328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377" y="609600"/>
            <a:ext cx="9444250" cy="1320800"/>
          </a:xfrm>
        </p:spPr>
        <p:txBody>
          <a:bodyPr>
            <a:noAutofit/>
          </a:bodyPr>
          <a:lstStyle/>
          <a:p>
            <a:r>
              <a:rPr lang="uk-UA" sz="4800" dirty="0"/>
              <a:t>Обговорення кейсу – Дискусія</a:t>
            </a:r>
            <a:br>
              <a:rPr lang="uk-UA" sz="4800" dirty="0"/>
            </a:br>
            <a:endParaRPr lang="ru-RU" sz="4800" dirty="0"/>
          </a:p>
        </p:txBody>
      </p:sp>
      <p:sp>
        <p:nvSpPr>
          <p:cNvPr id="3" name="Объект 2"/>
          <p:cNvSpPr>
            <a:spLocks noGrp="1"/>
          </p:cNvSpPr>
          <p:nvPr>
            <p:ph idx="1"/>
          </p:nvPr>
        </p:nvSpPr>
        <p:spPr>
          <a:xfrm>
            <a:off x="677334" y="1501255"/>
            <a:ext cx="9353770" cy="4540108"/>
          </a:xfrm>
        </p:spPr>
        <p:txBody>
          <a:bodyPr>
            <a:noAutofit/>
          </a:bodyPr>
          <a:lstStyle/>
          <a:p>
            <a:r>
              <a:rPr lang="uk-UA" sz="4000" dirty="0"/>
              <a:t>Інформаційно-підготовчий етап (</a:t>
            </a:r>
            <a:r>
              <a:rPr lang="uk-UA" sz="4000" dirty="0" err="1"/>
              <a:t>сінквейн</a:t>
            </a:r>
            <a:r>
              <a:rPr lang="uk-UA" sz="4000" dirty="0"/>
              <a:t>)</a:t>
            </a:r>
          </a:p>
          <a:p>
            <a:r>
              <a:rPr lang="uk-UA" sz="4000" dirty="0"/>
              <a:t>Ситуативно дискусійний </a:t>
            </a:r>
            <a:r>
              <a:rPr lang="uk-UA" sz="4000" dirty="0" smtClean="0"/>
              <a:t>етап </a:t>
            </a:r>
            <a:r>
              <a:rPr lang="ru-RU" sz="4000" dirty="0" smtClean="0"/>
              <a:t>(</a:t>
            </a:r>
            <a:r>
              <a:rPr lang="ru-RU" sz="4000" dirty="0" err="1" smtClean="0"/>
              <a:t>дискусія</a:t>
            </a:r>
            <a:r>
              <a:rPr lang="ru-RU" sz="4000" dirty="0" smtClean="0"/>
              <a:t> </a:t>
            </a:r>
            <a:r>
              <a:rPr lang="en-US" sz="4000" dirty="0" smtClean="0"/>
              <a:t>/</a:t>
            </a:r>
            <a:r>
              <a:rPr lang="ru-RU" sz="4000" dirty="0" smtClean="0"/>
              <a:t> </a:t>
            </a:r>
            <a:r>
              <a:rPr lang="ru-RU" sz="4000" dirty="0" err="1"/>
              <a:t>рольова</a:t>
            </a:r>
            <a:r>
              <a:rPr lang="ru-RU" sz="4000" dirty="0"/>
              <a:t> </a:t>
            </a:r>
            <a:r>
              <a:rPr lang="ru-RU" sz="4000" dirty="0" err="1"/>
              <a:t>гра-дискусія</a:t>
            </a:r>
            <a:r>
              <a:rPr lang="ru-RU" sz="4000" dirty="0"/>
              <a:t>)</a:t>
            </a:r>
          </a:p>
          <a:p>
            <a:r>
              <a:rPr lang="uk-UA" sz="4000" dirty="0" err="1" smtClean="0"/>
              <a:t>Констатувально-інтерпретаційний</a:t>
            </a:r>
            <a:r>
              <a:rPr lang="uk-UA" sz="4000" dirty="0" smtClean="0"/>
              <a:t> етап </a:t>
            </a:r>
            <a:r>
              <a:rPr lang="uk-UA" sz="4000" dirty="0"/>
              <a:t>(оцінювання дискусії)</a:t>
            </a:r>
          </a:p>
          <a:p>
            <a:endParaRPr lang="ru-RU" sz="4000" dirty="0"/>
          </a:p>
        </p:txBody>
      </p:sp>
    </p:spTree>
    <p:extLst>
      <p:ext uri="{BB962C8B-B14F-4D97-AF65-F5344CB8AC3E}">
        <p14:creationId xmlns:p14="http://schemas.microsoft.com/office/powerpoint/2010/main" xmlns="" val="2171614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rmAutofit fontScale="90000"/>
          </a:bodyPr>
          <a:lstStyle/>
          <a:p>
            <a:r>
              <a:rPr lang="uk-UA" sz="4400" dirty="0" smtClean="0"/>
              <a:t>Зразок психологічного кейсу</a:t>
            </a:r>
            <a:br>
              <a:rPr lang="uk-UA" sz="4400" dirty="0" smtClean="0"/>
            </a:br>
            <a:r>
              <a:rPr lang="en-GB" sz="4400" dirty="0" smtClean="0"/>
              <a:t>“Bullying”</a:t>
            </a:r>
            <a:endParaRPr lang="ru-RU" sz="4400" dirty="0"/>
          </a:p>
        </p:txBody>
      </p:sp>
      <p:sp>
        <p:nvSpPr>
          <p:cNvPr id="3" name="Объект 2"/>
          <p:cNvSpPr>
            <a:spLocks noGrp="1"/>
          </p:cNvSpPr>
          <p:nvPr>
            <p:ph idx="1"/>
          </p:nvPr>
        </p:nvSpPr>
        <p:spPr>
          <a:xfrm>
            <a:off x="0" y="1191597"/>
            <a:ext cx="10740788" cy="5666403"/>
          </a:xfrm>
        </p:spPr>
        <p:txBody>
          <a:bodyPr>
            <a:noAutofit/>
          </a:bodyPr>
          <a:lstStyle/>
          <a:p>
            <a:r>
              <a:rPr lang="en-GB" sz="4400" b="1" dirty="0" smtClean="0"/>
              <a:t>Homework</a:t>
            </a:r>
          </a:p>
          <a:p>
            <a:pPr marL="0" indent="0">
              <a:buNone/>
            </a:pPr>
            <a:r>
              <a:rPr lang="en-GB" sz="2800" b="1" i="1" dirty="0" smtClean="0"/>
              <a:t>Task 1 </a:t>
            </a:r>
            <a:r>
              <a:rPr lang="en-US" sz="2800" dirty="0" smtClean="0"/>
              <a:t>Listen </a:t>
            </a:r>
            <a:r>
              <a:rPr lang="en-US" sz="2800" dirty="0"/>
              <a:t>to the song “Phoebe” (CD “Homework Materials”) and think who is Phoebe and what happened to her. Look at the pictures. Which picture depicts the situation in the song? </a:t>
            </a:r>
            <a:endParaRPr lang="en-US" sz="2800" dirty="0" smtClean="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r>
              <a:rPr lang="en-GB" sz="2800" dirty="0" smtClean="0"/>
              <a:t>Find other pictures that may reflect the same problem.</a:t>
            </a:r>
            <a:endParaRPr lang="en-GB" sz="2800" dirty="0"/>
          </a:p>
        </p:txBody>
      </p:sp>
      <p:pic>
        <p:nvPicPr>
          <p:cNvPr id="4" name="Рисунок 3"/>
          <p:cNvPicPr>
            <a:picLocks noChangeAspect="1"/>
          </p:cNvPicPr>
          <p:nvPr/>
        </p:nvPicPr>
        <p:blipFill>
          <a:blip r:embed="rId2"/>
          <a:stretch>
            <a:fillRect/>
          </a:stretch>
        </p:blipFill>
        <p:spPr>
          <a:xfrm>
            <a:off x="0" y="2219351"/>
            <a:ext cx="5765904" cy="3628391"/>
          </a:xfrm>
          <a:prstGeom prst="rect">
            <a:avLst/>
          </a:prstGeom>
        </p:spPr>
      </p:pic>
      <p:pic>
        <p:nvPicPr>
          <p:cNvPr id="5" name="Рисунок 4"/>
          <p:cNvPicPr>
            <a:picLocks noChangeAspect="1"/>
          </p:cNvPicPr>
          <p:nvPr/>
        </p:nvPicPr>
        <p:blipFill>
          <a:blip r:embed="rId3"/>
          <a:stretch>
            <a:fillRect/>
          </a:stretch>
        </p:blipFill>
        <p:spPr>
          <a:xfrm>
            <a:off x="2720869" y="2201851"/>
            <a:ext cx="3154929" cy="3645891"/>
          </a:xfrm>
          <a:prstGeom prst="rect">
            <a:avLst/>
          </a:prstGeom>
        </p:spPr>
      </p:pic>
      <p:pic>
        <p:nvPicPr>
          <p:cNvPr id="6" name="Рисунок 5"/>
          <p:cNvPicPr>
            <a:picLocks noChangeAspect="1"/>
          </p:cNvPicPr>
          <p:nvPr/>
        </p:nvPicPr>
        <p:blipFill>
          <a:blip r:embed="rId4"/>
          <a:stretch>
            <a:fillRect/>
          </a:stretch>
        </p:blipFill>
        <p:spPr>
          <a:xfrm>
            <a:off x="5370394" y="2201850"/>
            <a:ext cx="4107664" cy="3645891"/>
          </a:xfrm>
          <a:prstGeom prst="rect">
            <a:avLst/>
          </a:prstGeom>
        </p:spPr>
      </p:pic>
      <p:pic>
        <p:nvPicPr>
          <p:cNvPr id="7" name="Рисунок 6"/>
          <p:cNvPicPr>
            <a:picLocks noChangeAspect="1"/>
          </p:cNvPicPr>
          <p:nvPr/>
        </p:nvPicPr>
        <p:blipFill>
          <a:blip r:embed="rId5"/>
          <a:stretch>
            <a:fillRect/>
          </a:stretch>
        </p:blipFill>
        <p:spPr>
          <a:xfrm>
            <a:off x="7031818" y="2201849"/>
            <a:ext cx="5102277" cy="3628390"/>
          </a:xfrm>
          <a:prstGeom prst="rect">
            <a:avLst/>
          </a:prstGeom>
        </p:spPr>
      </p:pic>
    </p:spTree>
    <p:extLst>
      <p:ext uri="{BB962C8B-B14F-4D97-AF65-F5344CB8AC3E}">
        <p14:creationId xmlns:p14="http://schemas.microsoft.com/office/powerpoint/2010/main" xmlns="" val="3877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7334" y="1023582"/>
            <a:ext cx="8596668" cy="5595581"/>
          </a:xfrm>
        </p:spPr>
        <p:txBody>
          <a:bodyPr>
            <a:normAutofit/>
          </a:bodyPr>
          <a:lstStyle/>
          <a:p>
            <a:pPr marL="0" indent="0">
              <a:buNone/>
            </a:pPr>
            <a:r>
              <a:rPr lang="en-GB" sz="2800" b="1" i="1" dirty="0" smtClean="0"/>
              <a:t>Task 2</a:t>
            </a:r>
            <a:r>
              <a:rPr lang="en-GB" sz="2800" dirty="0" smtClean="0"/>
              <a:t> </a:t>
            </a:r>
            <a:r>
              <a:rPr lang="en-US" sz="2800" dirty="0"/>
              <a:t>You are a school teacher who is watching the news (CD “Homework Materials”) and learns about Phoebe. You are completely stunned and in order to prevent such situations in your class </a:t>
            </a:r>
            <a:r>
              <a:rPr lang="en-GB" sz="2800" dirty="0" smtClean="0"/>
              <a:t>analyse</a:t>
            </a:r>
            <a:r>
              <a:rPr lang="en-US" sz="2800" dirty="0" smtClean="0"/>
              <a:t> </a:t>
            </a:r>
            <a:r>
              <a:rPr lang="en-US" sz="2800" dirty="0"/>
              <a:t>and write out: </a:t>
            </a:r>
          </a:p>
          <a:p>
            <a:pPr marL="0" indent="0">
              <a:buNone/>
            </a:pPr>
            <a:r>
              <a:rPr lang="en-US" sz="2800" dirty="0"/>
              <a:t>1) the reasons why it happened; </a:t>
            </a:r>
          </a:p>
          <a:p>
            <a:pPr marL="0" indent="0">
              <a:buNone/>
            </a:pPr>
            <a:r>
              <a:rPr lang="en-US" sz="2800" dirty="0"/>
              <a:t>2) who might have helped her; </a:t>
            </a:r>
          </a:p>
          <a:p>
            <a:pPr marL="0" indent="0">
              <a:buNone/>
            </a:pPr>
            <a:r>
              <a:rPr lang="en-US" sz="2800" dirty="0"/>
              <a:t>3) who is to blame; </a:t>
            </a:r>
            <a:endParaRPr lang="en-US" sz="2800" dirty="0" smtClean="0"/>
          </a:p>
          <a:p>
            <a:endParaRPr lang="en-US" sz="2800" dirty="0"/>
          </a:p>
          <a:p>
            <a:pPr marL="0" indent="0">
              <a:buNone/>
            </a:pPr>
            <a:r>
              <a:rPr lang="en-US" sz="2800" dirty="0"/>
              <a:t>You decide to prepare a role-play, based on the video to motivate students to </a:t>
            </a:r>
            <a:r>
              <a:rPr lang="en-US" sz="2800" dirty="0" smtClean="0"/>
              <a:t>discuss </a:t>
            </a:r>
            <a:r>
              <a:rPr lang="en-US" sz="2800" dirty="0"/>
              <a:t>the accident.</a:t>
            </a:r>
          </a:p>
          <a:p>
            <a:endParaRPr lang="ru-RU" dirty="0"/>
          </a:p>
        </p:txBody>
      </p:sp>
    </p:spTree>
    <p:extLst>
      <p:ext uri="{BB962C8B-B14F-4D97-AF65-F5344CB8AC3E}">
        <p14:creationId xmlns:p14="http://schemas.microsoft.com/office/powerpoint/2010/main" xmlns="" val="39365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TotalTime>
  <Words>627</Words>
  <Application>Microsoft Office PowerPoint</Application>
  <PresentationFormat>Произвольный</PresentationFormat>
  <Paragraphs>58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Грань</vt:lpstr>
      <vt:lpstr>Кейс-метод у викладанні іноземної мови</vt:lpstr>
      <vt:lpstr>Слайд 2</vt:lpstr>
      <vt:lpstr>Слайд 3</vt:lpstr>
      <vt:lpstr>Класифікації кейсів</vt:lpstr>
      <vt:lpstr>Класифікація кейсів для навчання іноземної мови майбутніх викладачів</vt:lpstr>
      <vt:lpstr>Етапи роботи з кейсом</vt:lpstr>
      <vt:lpstr>Обговорення кейсу – Дискусія </vt:lpstr>
      <vt:lpstr>Зразок психологічного кейсу “Bullying”</vt:lpstr>
      <vt:lpstr>Слайд 9</vt:lpstr>
      <vt:lpstr>Слайд 10</vt:lpstr>
      <vt:lpstr>Слайд 11</vt:lpstr>
      <vt:lpstr>Слайд 12</vt:lpstr>
      <vt:lpstr>Слайд 13</vt:lpstr>
      <vt:lpstr>Дякую за увагу!</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Олеся Ярошенко</dc:creator>
  <cp:lastModifiedBy>Oxa</cp:lastModifiedBy>
  <cp:revision>13</cp:revision>
  <dcterms:created xsi:type="dcterms:W3CDTF">2017-10-23T17:26:38Z</dcterms:created>
  <dcterms:modified xsi:type="dcterms:W3CDTF">2017-10-27T09:39:35Z</dcterms:modified>
</cp:coreProperties>
</file>