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331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56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964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116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4280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624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952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600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164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9943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1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2254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460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803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773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86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4148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666048-2120-491A-9226-763960EB75D5}" type="datetimeFigureOut">
              <a:rPr lang="uk-UA" smtClean="0"/>
              <a:pPr/>
              <a:t>12.04.2018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42DD1-DAC5-4C65-9B11-44C4CFED1FE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869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o-lingua.eu/spip.php?rubrique4&amp;lang=fr&amp;debut_articles=5" TargetMode="External"/><Relationship Id="rId2" Type="http://schemas.openxmlformats.org/officeDocument/2006/relationships/hyperlink" Target="https://www.profedeele.es/actividad/cultura/posadas-navidad-pinatas-mexic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962" y="2189785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Формування аудіовізуальної компетентності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259781" y="5403273"/>
            <a:ext cx="4873721" cy="1454727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Студентки </a:t>
            </a:r>
            <a:r>
              <a:rPr lang="en-US" dirty="0" smtClean="0"/>
              <a:t>IV</a:t>
            </a:r>
            <a:r>
              <a:rPr lang="uk-UA" dirty="0" smtClean="0"/>
              <a:t> курсу</a:t>
            </a:r>
          </a:p>
          <a:p>
            <a:r>
              <a:rPr lang="uk-UA" dirty="0" smtClean="0"/>
              <a:t>Факультету романської філології</a:t>
            </a:r>
          </a:p>
          <a:p>
            <a:r>
              <a:rPr lang="uk-UA" dirty="0" smtClean="0"/>
              <a:t>Групи </a:t>
            </a:r>
            <a:r>
              <a:rPr lang="uk-UA" dirty="0" err="1" smtClean="0"/>
              <a:t>МЛі</a:t>
            </a:r>
            <a:r>
              <a:rPr lang="uk-UA" dirty="0" smtClean="0"/>
              <a:t> 02-14</a:t>
            </a:r>
          </a:p>
          <a:p>
            <a:r>
              <a:rPr lang="uk-UA" dirty="0" smtClean="0"/>
              <a:t>Лошатинської Наталії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195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Вправа на розуміння основної думки </a:t>
            </a:r>
            <a:r>
              <a:rPr lang="uk-UA" sz="3200" dirty="0" err="1" smtClean="0"/>
              <a:t>аудіотексту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3759"/>
          </a:xfrm>
        </p:spPr>
        <p:txBody>
          <a:bodyPr/>
          <a:lstStyle/>
          <a:p>
            <a:r>
              <a:rPr lang="es-ES" dirty="0" smtClean="0"/>
              <a:t>Tenéis tres dibujos y es necesario elegir el correcto lo que simboliza la Navidad en Colombia. Explique su elección.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844657"/>
            <a:ext cx="3006436" cy="2005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82" y="3844657"/>
            <a:ext cx="3085233" cy="2056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61" y="3844657"/>
            <a:ext cx="3044536" cy="2241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22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Вправа на розуміння тексту без </a:t>
            </a:r>
            <a:r>
              <a:rPr lang="uk-UA" sz="3200" dirty="0" err="1" smtClean="0"/>
              <a:t>домислювань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¿Cuál es la diferencia entre esos dos textos?</a:t>
            </a:r>
          </a:p>
          <a:p>
            <a:endParaRPr lang="uk-UA" dirty="0" smtClean="0"/>
          </a:p>
          <a:p>
            <a:r>
              <a:rPr lang="es-ES" dirty="0" smtClean="0"/>
              <a:t>Tenéis que escribir cinco oraciones sobre la Navidad en México y Colombia y otros tienen que determinar el país dónde se celebra.</a:t>
            </a:r>
            <a:endParaRPr lang="uk-UA" dirty="0" smtClean="0"/>
          </a:p>
          <a:p>
            <a:endParaRPr lang="es-E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3081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Головним завданням у формуванні аудіовізуальної компетентності в учнів з рівнем </a:t>
            </a:r>
            <a:r>
              <a:rPr lang="es-ES" sz="3200" dirty="0" smtClean="0"/>
              <a:t>A2</a:t>
            </a:r>
            <a:r>
              <a:rPr lang="uk-UA" sz="3200" dirty="0" smtClean="0"/>
              <a:t> є розуміння детального змісту тексту. 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2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2800" dirty="0" smtClean="0"/>
              <a:t>За допомогою таких ресурсів, як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https://www.profedeele.es/actividad/cultura/posadas-navidad-pinatas-mexico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та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www.audio-lingua.eu/spip.php?rubrique4&amp;lang=fr&amp;debut_articles=5#pagination_articles</a:t>
            </a:r>
            <a:r>
              <a:rPr lang="uk-UA" sz="1800" dirty="0" smtClean="0"/>
              <a:t> </a:t>
            </a:r>
            <a:r>
              <a:rPr lang="uk-UA" sz="2800" dirty="0" smtClean="0"/>
              <a:t>учні мають змогу повторити нові ЛО, які стосуються теми </a:t>
            </a:r>
            <a:r>
              <a:rPr lang="es-ES" sz="2800" dirty="0" smtClean="0"/>
              <a:t>Navidad,</a:t>
            </a:r>
            <a:r>
              <a:rPr lang="uk-UA" sz="2800" dirty="0" smtClean="0"/>
              <a:t> розвивати мовленнєвий слух, </a:t>
            </a:r>
            <a:r>
              <a:rPr lang="uk-UA" sz="2800" dirty="0" err="1" smtClean="0"/>
              <a:t>аудитивну</a:t>
            </a:r>
            <a:r>
              <a:rPr lang="uk-UA" sz="2800" dirty="0" smtClean="0"/>
              <a:t> пам’ять та ймовірне прогнозування</a:t>
            </a:r>
            <a:r>
              <a:rPr lang="es-ES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27837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 прослуховування тексту - розуміння повного змісту тексту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У першому ресурсі</a:t>
            </a:r>
            <a:r>
              <a:rPr lang="es-ES" sz="2800" dirty="0" smtClean="0"/>
              <a:t> “Las </a:t>
            </a:r>
            <a:r>
              <a:rPr lang="es-ES" sz="2800" dirty="0"/>
              <a:t>posadas de Navidad </a:t>
            </a:r>
            <a:r>
              <a:rPr lang="es-ES" sz="2800" dirty="0" smtClean="0"/>
              <a:t>en México” </a:t>
            </a:r>
            <a:r>
              <a:rPr lang="uk-UA" sz="2800" dirty="0" smtClean="0"/>
              <a:t>учні слухають текст та після кожної прослуханої частини повинні прочитати питання </a:t>
            </a:r>
            <a:r>
              <a:rPr lang="uk-UA" sz="2800" dirty="0"/>
              <a:t>і</a:t>
            </a:r>
            <a:r>
              <a:rPr lang="uk-UA" sz="2800" dirty="0" smtClean="0"/>
              <a:t> обрати правильну відповідь.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/>
              <a:t>У другому ресурсі учні слухають розповідь дівчини </a:t>
            </a:r>
            <a:r>
              <a:rPr lang="es-ES" sz="2800" dirty="0" smtClean="0"/>
              <a:t>“La Navidad en Colombia”. </a:t>
            </a:r>
            <a:r>
              <a:rPr lang="uk-UA" sz="2800" dirty="0" smtClean="0"/>
              <a:t>Після прослуховування учитель задає запитання та обговорює з учнями зміст </a:t>
            </a:r>
            <a:r>
              <a:rPr lang="uk-UA" sz="2800" dirty="0" err="1" smtClean="0"/>
              <a:t>аудіотексту</a:t>
            </a:r>
            <a:r>
              <a:rPr lang="uk-UA" sz="2800" dirty="0" smtClean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95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1359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За бажанням вчителя обидва тексти можна прослухати на одному уроці, або ж розділити на два. </a:t>
            </a:r>
          </a:p>
          <a:p>
            <a:pPr algn="just"/>
            <a:r>
              <a:rPr lang="uk-UA" sz="3200" dirty="0" smtClean="0"/>
              <a:t>У даному випадку для розуміння текстів вони прослуховуються на одному уроці та порівнюються.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209843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Етапи роботи з </a:t>
            </a:r>
            <a:r>
              <a:rPr lang="uk-UA" sz="3600" dirty="0" err="1" smtClean="0"/>
              <a:t>аудіотекстом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2" y="2501514"/>
            <a:ext cx="9601196" cy="3691468"/>
          </a:xfrm>
        </p:spPr>
        <p:txBody>
          <a:bodyPr>
            <a:normAutofit/>
          </a:bodyPr>
          <a:lstStyle/>
          <a:p>
            <a:r>
              <a:rPr lang="uk-UA" dirty="0" smtClean="0"/>
              <a:t>Перший етап – </a:t>
            </a:r>
            <a:r>
              <a:rPr lang="es-ES" dirty="0" smtClean="0"/>
              <a:t>Pre-escucha</a:t>
            </a:r>
            <a:r>
              <a:rPr lang="ru-RU" dirty="0" smtClean="0"/>
              <a:t>.  </a:t>
            </a:r>
            <a:r>
              <a:rPr lang="ru-RU" dirty="0" err="1" smtClean="0"/>
              <a:t>Прийом</a:t>
            </a:r>
            <a:r>
              <a:rPr lang="ru-RU" dirty="0" smtClean="0"/>
              <a:t> -</a:t>
            </a:r>
            <a:r>
              <a:rPr lang="es-ES" dirty="0" smtClean="0"/>
              <a:t> </a:t>
            </a:r>
            <a:r>
              <a:rPr lang="uk-UA" dirty="0" smtClean="0"/>
              <a:t>зняття мовних труднощів та прогнозування змісту </a:t>
            </a:r>
            <a:r>
              <a:rPr lang="uk-UA" dirty="0" err="1" smtClean="0"/>
              <a:t>аудіотексту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За назвами </a:t>
            </a:r>
            <a:r>
              <a:rPr lang="es-ES" dirty="0"/>
              <a:t>“Las posadas de Navidad </a:t>
            </a:r>
            <a:r>
              <a:rPr lang="es-ES" dirty="0" smtClean="0"/>
              <a:t>en México” </a:t>
            </a:r>
            <a:r>
              <a:rPr lang="uk-UA" dirty="0" smtClean="0"/>
              <a:t>та</a:t>
            </a:r>
            <a:r>
              <a:rPr lang="es-ES" dirty="0" smtClean="0"/>
              <a:t> “La </a:t>
            </a:r>
            <a:r>
              <a:rPr lang="es-ES" dirty="0"/>
              <a:t>Navidad en </a:t>
            </a:r>
            <a:r>
              <a:rPr lang="es-ES" dirty="0" smtClean="0"/>
              <a:t>Colombia”</a:t>
            </a:r>
            <a:r>
              <a:rPr lang="uk-UA" dirty="0" smtClean="0"/>
              <a:t> учні прогнозують, що в текстах розповідається про святкування Різдва в Мексиці та Колумбії. </a:t>
            </a:r>
          </a:p>
          <a:p>
            <a:r>
              <a:rPr lang="uk-UA" dirty="0" smtClean="0"/>
              <a:t>Вправа на передбачення змісту тексту:</a:t>
            </a:r>
            <a:endParaRPr lang="es-ES" dirty="0" smtClean="0"/>
          </a:p>
          <a:p>
            <a:r>
              <a:rPr lang="es-ES" dirty="0" smtClean="0"/>
              <a:t>M.</a:t>
            </a:r>
            <a:r>
              <a:rPr lang="uk-UA" dirty="0" smtClean="0"/>
              <a:t>:</a:t>
            </a:r>
            <a:r>
              <a:rPr lang="es-ES" dirty="0" smtClean="0"/>
              <a:t> Mirad al título. Vuestros opiniones sobre la idea principal del texto.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¿Qué sabéis sobre la Navidad en México</a:t>
            </a:r>
            <a:r>
              <a:rPr lang="en-US" dirty="0" smtClean="0"/>
              <a:t>/Colombia?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161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роботи з </a:t>
            </a:r>
            <a:r>
              <a:rPr lang="uk-UA" dirty="0" err="1" smtClean="0"/>
              <a:t>аудіотекстом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605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Другий етап – </a:t>
            </a:r>
            <a:r>
              <a:rPr lang="es-ES" dirty="0" smtClean="0"/>
              <a:t>Escucha</a:t>
            </a:r>
            <a:r>
              <a:rPr lang="uk-UA" dirty="0" smtClean="0"/>
              <a:t>. Прийом: формування комунікативної настанови на аудіювання тексту та власне аудіювання.</a:t>
            </a:r>
          </a:p>
          <a:p>
            <a:r>
              <a:rPr lang="uk-UA" dirty="0" smtClean="0"/>
              <a:t>Учитель попереджає учнів, що в тексті </a:t>
            </a:r>
            <a:r>
              <a:rPr lang="es-ES" dirty="0"/>
              <a:t>“Las posadas de Navidad en México” </a:t>
            </a:r>
            <a:r>
              <a:rPr lang="uk-UA" dirty="0" smtClean="0"/>
              <a:t>потрібно одразу обрати правильну відповідь на запитання після кожної прослуханої частини.</a:t>
            </a:r>
          </a:p>
          <a:p>
            <a:r>
              <a:rPr lang="es-ES" dirty="0" smtClean="0"/>
              <a:t>M.: </a:t>
            </a:r>
            <a:r>
              <a:rPr lang="es-ES" dirty="0"/>
              <a:t>En “Las posadas de Navidad en México</a:t>
            </a:r>
            <a:r>
              <a:rPr lang="es-ES" dirty="0" smtClean="0"/>
              <a:t>” es </a:t>
            </a:r>
            <a:r>
              <a:rPr lang="es-ES" dirty="0"/>
              <a:t>necesario </a:t>
            </a:r>
            <a:r>
              <a:rPr lang="es-ES" dirty="0" smtClean="0"/>
              <a:t>elegir</a:t>
            </a:r>
            <a:r>
              <a:rPr lang="uk-UA" dirty="0" smtClean="0"/>
              <a:t> </a:t>
            </a:r>
            <a:r>
              <a:rPr lang="es-ES" dirty="0" smtClean="0"/>
              <a:t>enseguida</a:t>
            </a:r>
            <a:r>
              <a:rPr lang="uk-UA" dirty="0" smtClean="0"/>
              <a:t> </a:t>
            </a:r>
            <a:r>
              <a:rPr lang="es-ES" dirty="0" smtClean="0"/>
              <a:t>la respuesta. Pero podéis escucharlo dos veces. </a:t>
            </a:r>
          </a:p>
          <a:p>
            <a:r>
              <a:rPr lang="es-ES" dirty="0" smtClean="0"/>
              <a:t>Tenéis </a:t>
            </a:r>
            <a:r>
              <a:rPr lang="es-ES" dirty="0"/>
              <a:t>que escuchar el texto “La Navidad en Colombia</a:t>
            </a:r>
            <a:r>
              <a:rPr lang="es-ES" dirty="0" smtClean="0"/>
              <a:t>” dos veces y determinar su idea principal.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2702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роботи з </a:t>
            </a:r>
            <a:r>
              <a:rPr lang="uk-UA" dirty="0" err="1" smtClean="0"/>
              <a:t>аудіотекстом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5324"/>
          </a:xfrm>
        </p:spPr>
        <p:txBody>
          <a:bodyPr>
            <a:normAutofit/>
          </a:bodyPr>
          <a:lstStyle/>
          <a:p>
            <a:r>
              <a:rPr lang="uk-UA" dirty="0" smtClean="0"/>
              <a:t>Третій етап – </a:t>
            </a:r>
            <a:r>
              <a:rPr lang="es-ES" dirty="0" smtClean="0"/>
              <a:t>Post-escucha. </a:t>
            </a:r>
            <a:r>
              <a:rPr lang="uk-UA" dirty="0" smtClean="0"/>
              <a:t>Прийом: контроль детального розуміння  змісту </a:t>
            </a:r>
            <a:r>
              <a:rPr lang="uk-UA" dirty="0" err="1" smtClean="0"/>
              <a:t>аудіотексту</a:t>
            </a:r>
            <a:r>
              <a:rPr lang="uk-UA" dirty="0" smtClean="0"/>
              <a:t> та обговорення його.</a:t>
            </a:r>
          </a:p>
          <a:p>
            <a:r>
              <a:rPr lang="uk-UA" dirty="0" smtClean="0"/>
              <a:t>Після прослуховування </a:t>
            </a:r>
            <a:r>
              <a:rPr lang="uk-UA" dirty="0" err="1" smtClean="0"/>
              <a:t>аудіотексту</a:t>
            </a:r>
            <a:r>
              <a:rPr lang="uk-UA" dirty="0" smtClean="0"/>
              <a:t> вчитель пропонує вправи на перевірку розуміння його змісту.</a:t>
            </a:r>
            <a:endParaRPr lang="es-ES" dirty="0" smtClean="0"/>
          </a:p>
          <a:p>
            <a:r>
              <a:rPr lang="uk-UA" dirty="0" smtClean="0"/>
              <a:t>Вправи на розуміння тексту без </a:t>
            </a:r>
            <a:r>
              <a:rPr lang="uk-UA" dirty="0" err="1" smtClean="0"/>
              <a:t>домислювань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М.: </a:t>
            </a:r>
            <a:r>
              <a:rPr lang="es-ES" dirty="0" smtClean="0"/>
              <a:t>Vamos a verificar sus respuestas del texto “Las </a:t>
            </a:r>
            <a:r>
              <a:rPr lang="es-ES" dirty="0"/>
              <a:t>posadas de Navidad en México</a:t>
            </a:r>
            <a:r>
              <a:rPr lang="es-ES" dirty="0" smtClean="0"/>
              <a:t>”.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¿Qué es la idea principal del ese texto?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4078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Вправа на формування лексичних навичок </a:t>
            </a:r>
            <a:r>
              <a:rPr lang="uk-UA" sz="3200" dirty="0" err="1" smtClean="0"/>
              <a:t>аудіювання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2" y="2459950"/>
            <a:ext cx="9601196" cy="3691468"/>
          </a:xfrm>
        </p:spPr>
        <p:txBody>
          <a:bodyPr>
            <a:normAutofit/>
          </a:bodyPr>
          <a:lstStyle/>
          <a:p>
            <a:r>
              <a:rPr lang="es-ES" dirty="0" smtClean="0"/>
              <a:t>Tenéis las tarjetas con varias palabras. Es necesario determinarles y conectarles con su significado.</a:t>
            </a:r>
          </a:p>
          <a:p>
            <a:r>
              <a:rPr lang="es-ES" dirty="0" smtClean="0"/>
              <a:t>Aguinaldo</a:t>
            </a:r>
            <a:r>
              <a:rPr lang="uk-UA" dirty="0" smtClean="0"/>
              <a:t>                           </a:t>
            </a:r>
            <a:r>
              <a:rPr lang="es-ES" dirty="0" smtClean="0"/>
              <a:t>fiesta</a:t>
            </a:r>
            <a:endParaRPr lang="uk-UA" dirty="0" smtClean="0"/>
          </a:p>
          <a:p>
            <a:r>
              <a:rPr lang="es-ES" dirty="0"/>
              <a:t>P</a:t>
            </a:r>
            <a:r>
              <a:rPr lang="es-ES" dirty="0" smtClean="0"/>
              <a:t>iñata </a:t>
            </a:r>
            <a:r>
              <a:rPr lang="uk-UA" dirty="0" smtClean="0"/>
              <a:t>                                </a:t>
            </a:r>
            <a:r>
              <a:rPr lang="en-US" dirty="0" err="1" smtClean="0"/>
              <a:t>regalo</a:t>
            </a:r>
            <a:endParaRPr lang="uk-UA" dirty="0" smtClean="0"/>
          </a:p>
          <a:p>
            <a:r>
              <a:rPr lang="es-ES" dirty="0"/>
              <a:t>P</a:t>
            </a:r>
            <a:r>
              <a:rPr lang="es-ES" dirty="0" smtClean="0"/>
              <a:t>osada </a:t>
            </a:r>
            <a:r>
              <a:rPr lang="uk-UA" dirty="0" smtClean="0"/>
              <a:t>                               </a:t>
            </a:r>
            <a:r>
              <a:rPr lang="es-ES" dirty="0" smtClean="0"/>
              <a:t>templo</a:t>
            </a:r>
            <a:endParaRPr lang="uk-UA" dirty="0" smtClean="0"/>
          </a:p>
          <a:p>
            <a:r>
              <a:rPr lang="es-ES" dirty="0"/>
              <a:t>Solsticio                              algo semejante a los faroles</a:t>
            </a:r>
            <a:endParaRPr lang="uk-UA" dirty="0" smtClean="0"/>
          </a:p>
          <a:p>
            <a:r>
              <a:rPr lang="es-ES" dirty="0" smtClean="0"/>
              <a:t>San Agustín Acolman         de </a:t>
            </a:r>
            <a:r>
              <a:rPr lang="es-ES" dirty="0"/>
              <a:t>20 al 23 de diciembre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2222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Текст </a:t>
            </a:r>
            <a:r>
              <a:rPr lang="es-ES" sz="3200" dirty="0" smtClean="0"/>
              <a:t>“La Navidad en Colombia”</a:t>
            </a:r>
            <a:br>
              <a:rPr lang="es-ES" sz="3200" dirty="0" smtClean="0"/>
            </a:b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2195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Вправ</a:t>
            </a:r>
            <a:r>
              <a:rPr lang="uk-UA" dirty="0" smtClean="0"/>
              <a:t>а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»</a:t>
            </a:r>
            <a:r>
              <a:rPr lang="es-ES" dirty="0" smtClean="0"/>
              <a:t>.</a:t>
            </a:r>
          </a:p>
          <a:p>
            <a:r>
              <a:rPr lang="es-ES" dirty="0" smtClean="0"/>
              <a:t>M.: Tenéis que contestar a las preguntas.</a:t>
            </a:r>
          </a:p>
          <a:p>
            <a:r>
              <a:rPr lang="es-ES" dirty="0" smtClean="0"/>
              <a:t>¿En qué día y dónde las personas</a:t>
            </a:r>
            <a:r>
              <a:rPr lang="uk-UA" dirty="0" smtClean="0"/>
              <a:t> </a:t>
            </a:r>
            <a:r>
              <a:rPr lang="es-ES" dirty="0" smtClean="0"/>
              <a:t>se reunen?</a:t>
            </a:r>
          </a:p>
          <a:p>
            <a:r>
              <a:rPr lang="es-ES" dirty="0" smtClean="0"/>
              <a:t>¿Qué hacen?</a:t>
            </a:r>
          </a:p>
          <a:p>
            <a:r>
              <a:rPr lang="es-ES" dirty="0" smtClean="0"/>
              <a:t>¿Por qué todo el mundo está fuera?</a:t>
            </a:r>
          </a:p>
          <a:p>
            <a:r>
              <a:rPr lang="es-ES" dirty="0" smtClean="0"/>
              <a:t>¿Quién trae los regalos a los niños?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64816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530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Природа</vt:lpstr>
      <vt:lpstr>Формування аудіовізуальної компетентності</vt:lpstr>
      <vt:lpstr>Головним завданням у формуванні аудіовізуальної компетентності в учнів з рівнем A2 є розуміння детального змісту тексту. </vt:lpstr>
      <vt:lpstr>Мета прослуховування тексту - розуміння повного змісту тексту </vt:lpstr>
      <vt:lpstr>Слайд 4</vt:lpstr>
      <vt:lpstr>Етапи роботи з аудіотекстом</vt:lpstr>
      <vt:lpstr>Етапи роботи з аудіотекстом</vt:lpstr>
      <vt:lpstr>Етапи роботи з аудіотекстом</vt:lpstr>
      <vt:lpstr>Вправа на формування лексичних навичок аудіювання </vt:lpstr>
      <vt:lpstr>Текст “La Navidad en Colombia” </vt:lpstr>
      <vt:lpstr>Вправа на розуміння основної думки аудіотексту</vt:lpstr>
      <vt:lpstr>Вправа на розуміння тексту без домислювань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аудіовізуальної компетентності</dc:title>
  <dc:creator>Лошатинська Наталія</dc:creator>
  <cp:lastModifiedBy>Oxa</cp:lastModifiedBy>
  <cp:revision>21</cp:revision>
  <dcterms:created xsi:type="dcterms:W3CDTF">2017-10-07T08:26:22Z</dcterms:created>
  <dcterms:modified xsi:type="dcterms:W3CDTF">2018-04-12T15:37:46Z</dcterms:modified>
</cp:coreProperties>
</file>