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7"/>
  </p:handoutMasterIdLst>
  <p:sldIdLst>
    <p:sldId id="256" r:id="rId2"/>
    <p:sldId id="260" r:id="rId3"/>
    <p:sldId id="275" r:id="rId4"/>
    <p:sldId id="279" r:id="rId5"/>
    <p:sldId id="284" r:id="rId6"/>
    <p:sldId id="280" r:id="rId7"/>
    <p:sldId id="281" r:id="rId8"/>
    <p:sldId id="282" r:id="rId9"/>
    <p:sldId id="262" r:id="rId10"/>
    <p:sldId id="263" r:id="rId11"/>
    <p:sldId id="264" r:id="rId12"/>
    <p:sldId id="265" r:id="rId13"/>
    <p:sldId id="261" r:id="rId14"/>
    <p:sldId id="266" r:id="rId15"/>
    <p:sldId id="267" r:id="rId16"/>
    <p:sldId id="268" r:id="rId17"/>
    <p:sldId id="285" r:id="rId18"/>
    <p:sldId id="277" r:id="rId19"/>
    <p:sldId id="278" r:id="rId20"/>
    <p:sldId id="269" r:id="rId21"/>
    <p:sldId id="270" r:id="rId22"/>
    <p:sldId id="287" r:id="rId23"/>
    <p:sldId id="273" r:id="rId24"/>
    <p:sldId id="286" r:id="rId25"/>
    <p:sldId id="27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3008"/>
    <a:srgbClr val="3E2C08"/>
    <a:srgbClr val="60440C"/>
    <a:srgbClr val="1E1504"/>
    <a:srgbClr val="000000"/>
    <a:srgbClr val="FF0048"/>
    <a:srgbClr val="1F6B1F"/>
    <a:srgbClr val="007635"/>
    <a:srgbClr val="7E5910"/>
    <a:srgbClr val="704F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-120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43DC0D-1A1C-4F45-BFDA-ACF751D30E15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8EDD678A-C92C-41E3-AA90-828D47A0667D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s-ES" sz="1400" i="1" dirty="0" smtClean="0"/>
            <a:t>Competencia</a:t>
          </a:r>
        </a:p>
        <a:p>
          <a:r>
            <a:rPr lang="es-ES" sz="1400" i="1" dirty="0" smtClean="0"/>
            <a:t>ling</a:t>
          </a:r>
          <a:r>
            <a:rPr lang="uk-UA" sz="1400" i="1" dirty="0" smtClean="0"/>
            <a:t>ü</a:t>
          </a:r>
          <a:r>
            <a:rPr lang="es-ES" sz="1400" i="1" dirty="0" smtClean="0"/>
            <a:t>ística</a:t>
          </a:r>
          <a:endParaRPr lang="uk-UA" sz="1400" i="1" dirty="0"/>
        </a:p>
      </dgm:t>
    </dgm:pt>
    <dgm:pt modelId="{3292CE30-703E-4A6A-94B0-D6DDD90EC449}" type="parTrans" cxnId="{0B1EF37E-A9AE-4273-AA97-FEAC702BBCC2}">
      <dgm:prSet/>
      <dgm:spPr/>
      <dgm:t>
        <a:bodyPr/>
        <a:lstStyle/>
        <a:p>
          <a:endParaRPr lang="uk-UA"/>
        </a:p>
      </dgm:t>
    </dgm:pt>
    <dgm:pt modelId="{D306854D-269E-4E12-AC0D-2111E1FF1E4D}" type="sibTrans" cxnId="{0B1EF37E-A9AE-4273-AA97-FEAC702BBCC2}">
      <dgm:prSet/>
      <dgm:spPr/>
      <dgm:t>
        <a:bodyPr/>
        <a:lstStyle/>
        <a:p>
          <a:endParaRPr lang="uk-UA"/>
        </a:p>
      </dgm:t>
    </dgm:pt>
    <dgm:pt modelId="{437E811E-0041-4282-86CE-6EDE9815A757}">
      <dgm:prSet phldrT="[Текст]" custT="1"/>
      <dgm:spPr>
        <a:solidFill>
          <a:schemeClr val="accent5">
            <a:lumMod val="40000"/>
            <a:lumOff val="6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es-ES" sz="1400" i="1" dirty="0" smtClean="0">
              <a:solidFill>
                <a:srgbClr val="443008"/>
              </a:solidFill>
            </a:rPr>
            <a:t>Competencia</a:t>
          </a:r>
        </a:p>
        <a:p>
          <a:r>
            <a:rPr lang="es-ES" sz="1400" i="1" dirty="0" smtClean="0">
              <a:solidFill>
                <a:srgbClr val="443008"/>
              </a:solidFill>
            </a:rPr>
            <a:t>pragmática</a:t>
          </a:r>
          <a:endParaRPr lang="uk-UA" sz="1400" i="1" dirty="0">
            <a:solidFill>
              <a:srgbClr val="443008"/>
            </a:solidFill>
          </a:endParaRPr>
        </a:p>
      </dgm:t>
    </dgm:pt>
    <dgm:pt modelId="{D7858EED-4C15-4550-AAE2-F88DFFB588BF}" type="parTrans" cxnId="{EC7268EB-BED8-4125-8D26-098CEDB8A26C}">
      <dgm:prSet/>
      <dgm:spPr/>
      <dgm:t>
        <a:bodyPr/>
        <a:lstStyle/>
        <a:p>
          <a:endParaRPr lang="uk-UA"/>
        </a:p>
      </dgm:t>
    </dgm:pt>
    <dgm:pt modelId="{E49396BC-6017-4BFE-90C8-0B472DC906C0}" type="sibTrans" cxnId="{EC7268EB-BED8-4125-8D26-098CEDB8A26C}">
      <dgm:prSet/>
      <dgm:spPr/>
      <dgm:t>
        <a:bodyPr/>
        <a:lstStyle/>
        <a:p>
          <a:endParaRPr lang="uk-UA"/>
        </a:p>
      </dgm:t>
    </dgm:pt>
    <dgm:pt modelId="{A8E3E4DC-913E-41E3-8D80-A61ADF0DE978}" type="pres">
      <dgm:prSet presAssocID="{AA43DC0D-1A1C-4F45-BFDA-ACF751D30E15}" presName="linearFlow" presStyleCnt="0">
        <dgm:presLayoutVars>
          <dgm:dir/>
          <dgm:resizeHandles val="exact"/>
        </dgm:presLayoutVars>
      </dgm:prSet>
      <dgm:spPr/>
    </dgm:pt>
    <dgm:pt modelId="{7D79287D-6F2C-44D2-AF49-6E7DC50FCC43}" type="pres">
      <dgm:prSet presAssocID="{8EDD678A-C92C-41E3-AA90-828D47A0667D}" presName="node" presStyleLbl="node1" presStyleIdx="0" presStyleCnt="2" custScaleY="46871" custLinFactNeighborX="7696" custLinFactNeighborY="-625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024D793-DC67-4733-B487-CB74AC80BBDA}" type="pres">
      <dgm:prSet presAssocID="{D306854D-269E-4E12-AC0D-2111E1FF1E4D}" presName="spacerL" presStyleCnt="0"/>
      <dgm:spPr/>
    </dgm:pt>
    <dgm:pt modelId="{F1D405C3-61F8-481B-92D8-8B21F35B15CB}" type="pres">
      <dgm:prSet presAssocID="{D306854D-269E-4E12-AC0D-2111E1FF1E4D}" presName="sibTrans" presStyleLbl="sibTrans2D1" presStyleIdx="0" presStyleCnt="1" custFlipVert="0" custFlipHor="0" custScaleX="2820" custScaleY="3686"/>
      <dgm:spPr/>
      <dgm:t>
        <a:bodyPr/>
        <a:lstStyle/>
        <a:p>
          <a:endParaRPr lang="uk-UA"/>
        </a:p>
      </dgm:t>
    </dgm:pt>
    <dgm:pt modelId="{455460BA-E4FA-4F7E-93F2-EE2FCAF6D6BE}" type="pres">
      <dgm:prSet presAssocID="{D306854D-269E-4E12-AC0D-2111E1FF1E4D}" presName="spacerR" presStyleCnt="0"/>
      <dgm:spPr/>
    </dgm:pt>
    <dgm:pt modelId="{A47F861D-714A-4538-9A95-8DA06D91CFBF}" type="pres">
      <dgm:prSet presAssocID="{437E811E-0041-4282-86CE-6EDE9815A757}" presName="node" presStyleLbl="node1" presStyleIdx="1" presStyleCnt="2" custScaleY="48536" custLinFactNeighborX="-15392" custLinFactNeighborY="-854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592E3B3-A055-4758-B9BB-339AE9992640}" type="presOf" srcId="{AA43DC0D-1A1C-4F45-BFDA-ACF751D30E15}" destId="{A8E3E4DC-913E-41E3-8D80-A61ADF0DE978}" srcOrd="0" destOrd="0" presId="urn:microsoft.com/office/officeart/2005/8/layout/equation1"/>
    <dgm:cxn modelId="{0B1EF37E-A9AE-4273-AA97-FEAC702BBCC2}" srcId="{AA43DC0D-1A1C-4F45-BFDA-ACF751D30E15}" destId="{8EDD678A-C92C-41E3-AA90-828D47A0667D}" srcOrd="0" destOrd="0" parTransId="{3292CE30-703E-4A6A-94B0-D6DDD90EC449}" sibTransId="{D306854D-269E-4E12-AC0D-2111E1FF1E4D}"/>
    <dgm:cxn modelId="{EC7268EB-BED8-4125-8D26-098CEDB8A26C}" srcId="{AA43DC0D-1A1C-4F45-BFDA-ACF751D30E15}" destId="{437E811E-0041-4282-86CE-6EDE9815A757}" srcOrd="1" destOrd="0" parTransId="{D7858EED-4C15-4550-AAE2-F88DFFB588BF}" sibTransId="{E49396BC-6017-4BFE-90C8-0B472DC906C0}"/>
    <dgm:cxn modelId="{EB78B76B-2C19-406D-BC2C-185A0E13AC71}" type="presOf" srcId="{8EDD678A-C92C-41E3-AA90-828D47A0667D}" destId="{7D79287D-6F2C-44D2-AF49-6E7DC50FCC43}" srcOrd="0" destOrd="0" presId="urn:microsoft.com/office/officeart/2005/8/layout/equation1"/>
    <dgm:cxn modelId="{A0131504-0F4F-429D-94C5-CED11ACF8701}" type="presOf" srcId="{D306854D-269E-4E12-AC0D-2111E1FF1E4D}" destId="{F1D405C3-61F8-481B-92D8-8B21F35B15CB}" srcOrd="0" destOrd="0" presId="urn:microsoft.com/office/officeart/2005/8/layout/equation1"/>
    <dgm:cxn modelId="{C6CBCEC3-777A-45BF-9243-6EFCB14E383D}" type="presOf" srcId="{437E811E-0041-4282-86CE-6EDE9815A757}" destId="{A47F861D-714A-4538-9A95-8DA06D91CFBF}" srcOrd="0" destOrd="0" presId="urn:microsoft.com/office/officeart/2005/8/layout/equation1"/>
    <dgm:cxn modelId="{389D6A21-B1AE-4206-8249-2F64B8091F7C}" type="presParOf" srcId="{A8E3E4DC-913E-41E3-8D80-A61ADF0DE978}" destId="{7D79287D-6F2C-44D2-AF49-6E7DC50FCC43}" srcOrd="0" destOrd="0" presId="urn:microsoft.com/office/officeart/2005/8/layout/equation1"/>
    <dgm:cxn modelId="{3BF87C24-6C84-4A21-9A05-26A8173A964C}" type="presParOf" srcId="{A8E3E4DC-913E-41E3-8D80-A61ADF0DE978}" destId="{1024D793-DC67-4733-B487-CB74AC80BBDA}" srcOrd="1" destOrd="0" presId="urn:microsoft.com/office/officeart/2005/8/layout/equation1"/>
    <dgm:cxn modelId="{8CB78AF5-245F-4F24-97B6-5A8862A58FC6}" type="presParOf" srcId="{A8E3E4DC-913E-41E3-8D80-A61ADF0DE978}" destId="{F1D405C3-61F8-481B-92D8-8B21F35B15CB}" srcOrd="2" destOrd="0" presId="urn:microsoft.com/office/officeart/2005/8/layout/equation1"/>
    <dgm:cxn modelId="{41850B72-2367-4D23-BA31-F0E1F3875539}" type="presParOf" srcId="{A8E3E4DC-913E-41E3-8D80-A61ADF0DE978}" destId="{455460BA-E4FA-4F7E-93F2-EE2FCAF6D6BE}" srcOrd="3" destOrd="0" presId="urn:microsoft.com/office/officeart/2005/8/layout/equation1"/>
    <dgm:cxn modelId="{7350EF05-F585-40BA-9F22-059C01117A11}" type="presParOf" srcId="{A8E3E4DC-913E-41E3-8D80-A61ADF0DE978}" destId="{A47F861D-714A-4538-9A95-8DA06D91CFBF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D2164E-B468-45E9-AB1E-8FFBEE6F0211}" type="doc">
      <dgm:prSet loTypeId="urn:microsoft.com/office/officeart/2005/8/layout/radial6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44E4EFC3-EBE2-4C7C-962E-83AA7814D497}">
      <dgm:prSet phldrT="[Текст]" custT="1"/>
      <dgm:spPr>
        <a:solidFill>
          <a:schemeClr val="accent5">
            <a:lumMod val="40000"/>
            <a:lumOff val="6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uk-UA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ІКК</a:t>
          </a:r>
          <a:endParaRPr lang="uk-UA" sz="32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54A1D4-AC7C-43C8-804E-6DE3BDF2AEAE}" type="parTrans" cxnId="{D9D0EA3E-CCBB-4BF1-9CD7-7B150023889A}">
      <dgm:prSet/>
      <dgm:spPr/>
      <dgm:t>
        <a:bodyPr/>
        <a:lstStyle/>
        <a:p>
          <a:endParaRPr lang="uk-UA"/>
        </a:p>
      </dgm:t>
    </dgm:pt>
    <dgm:pt modelId="{BF4811F5-55A2-4B9A-9699-4A17C4229550}" type="sibTrans" cxnId="{D9D0EA3E-CCBB-4BF1-9CD7-7B150023889A}">
      <dgm:prSet/>
      <dgm:spPr/>
      <dgm:t>
        <a:bodyPr/>
        <a:lstStyle/>
        <a:p>
          <a:endParaRPr lang="uk-UA"/>
        </a:p>
      </dgm:t>
    </dgm:pt>
    <dgm:pt modelId="{23F2B221-ADED-4696-B3AD-C2F9DBC3C489}">
      <dgm:prSet phldrT="[Текст]" custT="1"/>
      <dgm:spPr>
        <a:solidFill>
          <a:schemeClr val="accent5">
            <a:lumMod val="40000"/>
            <a:lumOff val="60000"/>
          </a:schemeClr>
        </a:solidFill>
        <a:ln>
          <a:solidFill>
            <a:srgbClr val="1F6B1F"/>
          </a:solidFill>
        </a:ln>
      </dgm:spPr>
      <dgm:t>
        <a:bodyPr/>
        <a:lstStyle/>
        <a:p>
          <a:r>
            <a:rPr lang="uk-UA" sz="1600" dirty="0" smtClean="0"/>
            <a:t>ЛІНГВОСОЦІОКУЛЬТУРНА</a:t>
          </a:r>
        </a:p>
        <a:p>
          <a:r>
            <a:rPr lang="uk-UA" sz="1600" dirty="0" smtClean="0"/>
            <a:t>КОМП-ТЬ</a:t>
          </a:r>
          <a:endParaRPr lang="uk-UA" sz="1600" dirty="0"/>
        </a:p>
      </dgm:t>
    </dgm:pt>
    <dgm:pt modelId="{0C02EA8D-9C51-4A83-9895-DD3AF3336273}" type="parTrans" cxnId="{20F7E9DF-E663-4B8E-B0B2-89B88F3EB2B1}">
      <dgm:prSet/>
      <dgm:spPr/>
      <dgm:t>
        <a:bodyPr/>
        <a:lstStyle/>
        <a:p>
          <a:endParaRPr lang="uk-UA"/>
        </a:p>
      </dgm:t>
    </dgm:pt>
    <dgm:pt modelId="{A46C04C0-9578-4F68-8D7E-62ABEC4CEE9B}" type="sibTrans" cxnId="{20F7E9DF-E663-4B8E-B0B2-89B88F3EB2B1}">
      <dgm:prSet/>
      <dgm:spPr/>
      <dgm:t>
        <a:bodyPr/>
        <a:lstStyle/>
        <a:p>
          <a:endParaRPr lang="uk-UA"/>
        </a:p>
      </dgm:t>
    </dgm:pt>
    <dgm:pt modelId="{5153D1C5-D8E8-4323-A686-139767A2C002}">
      <dgm:prSet phldrT="[Текст]" custT="1"/>
      <dgm:spPr>
        <a:solidFill>
          <a:schemeClr val="accent5">
            <a:lumMod val="40000"/>
            <a:lumOff val="6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uk-UA" sz="1300" dirty="0" smtClean="0"/>
            <a:t>МОВЛЕННЄВІ</a:t>
          </a:r>
        </a:p>
        <a:p>
          <a:r>
            <a:rPr lang="uk-UA" sz="1400" dirty="0" smtClean="0"/>
            <a:t>КОМП-ТІ</a:t>
          </a:r>
          <a:endParaRPr lang="uk-UA" sz="1400" dirty="0"/>
        </a:p>
      </dgm:t>
    </dgm:pt>
    <dgm:pt modelId="{1A0AD01E-67CA-4E2D-A83B-EDAC14D61766}" type="parTrans" cxnId="{E79BFE6D-A2A8-4C55-B1A1-3F24D67A692B}">
      <dgm:prSet/>
      <dgm:spPr/>
      <dgm:t>
        <a:bodyPr/>
        <a:lstStyle/>
        <a:p>
          <a:endParaRPr lang="uk-UA"/>
        </a:p>
      </dgm:t>
    </dgm:pt>
    <dgm:pt modelId="{BA4BF964-F3B3-4AE5-9CF0-8AFD97B8B2C1}" type="sibTrans" cxnId="{E79BFE6D-A2A8-4C55-B1A1-3F24D67A692B}">
      <dgm:prSet/>
      <dgm:spPr/>
      <dgm:t>
        <a:bodyPr/>
        <a:lstStyle/>
        <a:p>
          <a:endParaRPr lang="uk-UA"/>
        </a:p>
      </dgm:t>
    </dgm:pt>
    <dgm:pt modelId="{3151063C-336A-4950-8522-D9A298D64813}">
      <dgm:prSet phldrT="[Текст]" custT="1"/>
      <dgm:spPr>
        <a:solidFill>
          <a:schemeClr val="accent5">
            <a:lumMod val="40000"/>
            <a:lumOff val="6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uk-UA" sz="1400" dirty="0" smtClean="0"/>
            <a:t>НАВЧАЛЬНО-</a:t>
          </a:r>
        </a:p>
        <a:p>
          <a:r>
            <a:rPr lang="uk-UA" sz="1400" dirty="0" smtClean="0"/>
            <a:t>СТРАТЕГІЧНА</a:t>
          </a:r>
        </a:p>
        <a:p>
          <a:r>
            <a:rPr lang="uk-UA" sz="1400" dirty="0" smtClean="0"/>
            <a:t>КОМП-ТЬ</a:t>
          </a:r>
          <a:endParaRPr lang="uk-UA" sz="1400" dirty="0"/>
        </a:p>
      </dgm:t>
    </dgm:pt>
    <dgm:pt modelId="{9550333B-E3C4-415E-B0B1-D674E189CF8A}" type="parTrans" cxnId="{7C35E341-41A9-4A3B-BD00-2612CE548D2E}">
      <dgm:prSet/>
      <dgm:spPr/>
      <dgm:t>
        <a:bodyPr/>
        <a:lstStyle/>
        <a:p>
          <a:endParaRPr lang="uk-UA"/>
        </a:p>
      </dgm:t>
    </dgm:pt>
    <dgm:pt modelId="{36A98E8E-3638-4D60-8F01-D18E7DB019A4}" type="sibTrans" cxnId="{7C35E341-41A9-4A3B-BD00-2612CE548D2E}">
      <dgm:prSet/>
      <dgm:spPr/>
      <dgm:t>
        <a:bodyPr/>
        <a:lstStyle/>
        <a:p>
          <a:endParaRPr lang="uk-UA"/>
        </a:p>
      </dgm:t>
    </dgm:pt>
    <dgm:pt modelId="{92836D2F-1E15-4708-8E96-B687B5BF465E}">
      <dgm:prSet phldrT="[Текст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uk-UA" sz="1400" dirty="0" smtClean="0"/>
            <a:t>МОВНІ</a:t>
          </a:r>
        </a:p>
        <a:p>
          <a:r>
            <a:rPr lang="uk-UA" sz="1400" dirty="0" smtClean="0"/>
            <a:t>КОМП-ТІ</a:t>
          </a:r>
        </a:p>
      </dgm:t>
    </dgm:pt>
    <dgm:pt modelId="{19397E94-9020-45C5-8019-1538DC27D5D2}" type="parTrans" cxnId="{D7459A00-ECC0-4A5D-BE4E-FD509C0404D1}">
      <dgm:prSet/>
      <dgm:spPr/>
      <dgm:t>
        <a:bodyPr/>
        <a:lstStyle/>
        <a:p>
          <a:endParaRPr lang="uk-UA"/>
        </a:p>
      </dgm:t>
    </dgm:pt>
    <dgm:pt modelId="{1DF1D328-6E58-4BCA-BDCA-0FDFD266F9A2}" type="sibTrans" cxnId="{D7459A00-ECC0-4A5D-BE4E-FD509C0404D1}">
      <dgm:prSet/>
      <dgm:spPr/>
      <dgm:t>
        <a:bodyPr/>
        <a:lstStyle/>
        <a:p>
          <a:endParaRPr lang="uk-UA"/>
        </a:p>
      </dgm:t>
    </dgm:pt>
    <dgm:pt modelId="{D7C378FD-6DEA-4359-816E-55CD58DE00C2}" type="pres">
      <dgm:prSet presAssocID="{58D2164E-B468-45E9-AB1E-8FFBEE6F021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5ECD0C9-0A87-4B36-ABC6-98D1B55D969F}" type="pres">
      <dgm:prSet presAssocID="{44E4EFC3-EBE2-4C7C-962E-83AA7814D497}" presName="centerShape" presStyleLbl="node0" presStyleIdx="0" presStyleCnt="1" custScaleX="92585" custScaleY="69455" custLinFactNeighborX="448" custLinFactNeighborY="1792"/>
      <dgm:spPr/>
      <dgm:t>
        <a:bodyPr/>
        <a:lstStyle/>
        <a:p>
          <a:endParaRPr lang="uk-UA"/>
        </a:p>
      </dgm:t>
    </dgm:pt>
    <dgm:pt modelId="{A5049659-DE98-4314-AD24-704DE413C50B}" type="pres">
      <dgm:prSet presAssocID="{23F2B221-ADED-4696-B3AD-C2F9DBC3C489}" presName="node" presStyleLbl="node1" presStyleIdx="0" presStyleCnt="4" custScaleX="249451" custScaleY="12534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2A6394F-418B-4731-9678-35AD11C7B984}" type="pres">
      <dgm:prSet presAssocID="{23F2B221-ADED-4696-B3AD-C2F9DBC3C489}" presName="dummy" presStyleCnt="0"/>
      <dgm:spPr/>
    </dgm:pt>
    <dgm:pt modelId="{FE1DAA79-5392-47F7-9A51-E76E7240173E}" type="pres">
      <dgm:prSet presAssocID="{A46C04C0-9578-4F68-8D7E-62ABEC4CEE9B}" presName="sibTrans" presStyleLbl="sibTrans2D1" presStyleIdx="0" presStyleCnt="4" custScaleX="104164" custScaleY="99774" custLinFactNeighborX="5928" custLinFactNeighborY="-3064"/>
      <dgm:spPr/>
      <dgm:t>
        <a:bodyPr/>
        <a:lstStyle/>
        <a:p>
          <a:endParaRPr lang="uk-UA"/>
        </a:p>
      </dgm:t>
    </dgm:pt>
    <dgm:pt modelId="{8A87363C-C6CB-49C0-A287-CA3816F3056A}" type="pres">
      <dgm:prSet presAssocID="{5153D1C5-D8E8-4323-A686-139767A2C002}" presName="node" presStyleLbl="node1" presStyleIdx="1" presStyleCnt="4" custScaleX="184977" custScaleY="107377" custRadScaleRad="109859" custRadScaleInc="-155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BBF44E1-3242-409E-BDFF-B2D18AA4EA7B}" type="pres">
      <dgm:prSet presAssocID="{5153D1C5-D8E8-4323-A686-139767A2C002}" presName="dummy" presStyleCnt="0"/>
      <dgm:spPr/>
    </dgm:pt>
    <dgm:pt modelId="{64421A08-2F81-438A-AB1B-523F8CB52BA6}" type="pres">
      <dgm:prSet presAssocID="{BA4BF964-F3B3-4AE5-9CF0-8AFD97B8B2C1}" presName="sibTrans" presStyleLbl="sibTrans2D1" presStyleIdx="1" presStyleCnt="4" custLinFactNeighborX="9190" custLinFactNeighborY="7658"/>
      <dgm:spPr/>
      <dgm:t>
        <a:bodyPr/>
        <a:lstStyle/>
        <a:p>
          <a:endParaRPr lang="uk-UA"/>
        </a:p>
      </dgm:t>
    </dgm:pt>
    <dgm:pt modelId="{DD71B7DC-C23F-4825-B516-0E6336FA9F15}" type="pres">
      <dgm:prSet presAssocID="{3151063C-336A-4950-8522-D9A298D64813}" presName="node" presStyleLbl="node1" presStyleIdx="2" presStyleCnt="4" custScaleX="31368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7C37B5C-0FBD-4C50-A970-021958FBA73A}" type="pres">
      <dgm:prSet presAssocID="{3151063C-336A-4950-8522-D9A298D64813}" presName="dummy" presStyleCnt="0"/>
      <dgm:spPr/>
    </dgm:pt>
    <dgm:pt modelId="{515CBFDA-A4A4-40A6-90FB-5048BF62FF7D}" type="pres">
      <dgm:prSet presAssocID="{36A98E8E-3638-4D60-8F01-D18E7DB019A4}" presName="sibTrans" presStyleLbl="sibTrans2D1" presStyleIdx="2" presStyleCnt="4" custLinFactNeighborX="-4813" custLinFactNeighborY="7658"/>
      <dgm:spPr/>
      <dgm:t>
        <a:bodyPr/>
        <a:lstStyle/>
        <a:p>
          <a:endParaRPr lang="uk-UA"/>
        </a:p>
      </dgm:t>
    </dgm:pt>
    <dgm:pt modelId="{E891133F-692F-4E63-8100-57A771165095}" type="pres">
      <dgm:prSet presAssocID="{92836D2F-1E15-4708-8E96-B687B5BF465E}" presName="node" presStyleLbl="node1" presStyleIdx="3" presStyleCnt="4" custScaleX="14240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36021AB-ABED-4674-BE7D-93AAAF601E5D}" type="pres">
      <dgm:prSet presAssocID="{92836D2F-1E15-4708-8E96-B687B5BF465E}" presName="dummy" presStyleCnt="0"/>
      <dgm:spPr/>
    </dgm:pt>
    <dgm:pt modelId="{5E0784F7-BC95-4961-AF38-4FA2303CB82A}" type="pres">
      <dgm:prSet presAssocID="{1DF1D328-6E58-4BCA-BDCA-0FDFD266F9A2}" presName="sibTrans" presStyleLbl="sibTrans2D1" presStyleIdx="3" presStyleCnt="4" custLinFactNeighborX="-6564" custLinFactNeighborY="-2951"/>
      <dgm:spPr/>
      <dgm:t>
        <a:bodyPr/>
        <a:lstStyle/>
        <a:p>
          <a:endParaRPr lang="uk-UA"/>
        </a:p>
      </dgm:t>
    </dgm:pt>
  </dgm:ptLst>
  <dgm:cxnLst>
    <dgm:cxn modelId="{FF658511-BC89-4B9B-85D3-9F957352E65E}" type="presOf" srcId="{58D2164E-B468-45E9-AB1E-8FFBEE6F0211}" destId="{D7C378FD-6DEA-4359-816E-55CD58DE00C2}" srcOrd="0" destOrd="0" presId="urn:microsoft.com/office/officeart/2005/8/layout/radial6"/>
    <dgm:cxn modelId="{E79BFE6D-A2A8-4C55-B1A1-3F24D67A692B}" srcId="{44E4EFC3-EBE2-4C7C-962E-83AA7814D497}" destId="{5153D1C5-D8E8-4323-A686-139767A2C002}" srcOrd="1" destOrd="0" parTransId="{1A0AD01E-67CA-4E2D-A83B-EDAC14D61766}" sibTransId="{BA4BF964-F3B3-4AE5-9CF0-8AFD97B8B2C1}"/>
    <dgm:cxn modelId="{D7459A00-ECC0-4A5D-BE4E-FD509C0404D1}" srcId="{44E4EFC3-EBE2-4C7C-962E-83AA7814D497}" destId="{92836D2F-1E15-4708-8E96-B687B5BF465E}" srcOrd="3" destOrd="0" parTransId="{19397E94-9020-45C5-8019-1538DC27D5D2}" sibTransId="{1DF1D328-6E58-4BCA-BDCA-0FDFD266F9A2}"/>
    <dgm:cxn modelId="{284F3FBA-2426-461A-9E8D-D66F5FF4F8FC}" type="presOf" srcId="{BA4BF964-F3B3-4AE5-9CF0-8AFD97B8B2C1}" destId="{64421A08-2F81-438A-AB1B-523F8CB52BA6}" srcOrd="0" destOrd="0" presId="urn:microsoft.com/office/officeart/2005/8/layout/radial6"/>
    <dgm:cxn modelId="{BF3C67B0-92A4-460A-BDC0-209AD096F619}" type="presOf" srcId="{1DF1D328-6E58-4BCA-BDCA-0FDFD266F9A2}" destId="{5E0784F7-BC95-4961-AF38-4FA2303CB82A}" srcOrd="0" destOrd="0" presId="urn:microsoft.com/office/officeart/2005/8/layout/radial6"/>
    <dgm:cxn modelId="{20F7E9DF-E663-4B8E-B0B2-89B88F3EB2B1}" srcId="{44E4EFC3-EBE2-4C7C-962E-83AA7814D497}" destId="{23F2B221-ADED-4696-B3AD-C2F9DBC3C489}" srcOrd="0" destOrd="0" parTransId="{0C02EA8D-9C51-4A83-9895-DD3AF3336273}" sibTransId="{A46C04C0-9578-4F68-8D7E-62ABEC4CEE9B}"/>
    <dgm:cxn modelId="{C0A43BF1-81BF-476A-BFA3-AD7DF44749B1}" type="presOf" srcId="{44E4EFC3-EBE2-4C7C-962E-83AA7814D497}" destId="{15ECD0C9-0A87-4B36-ABC6-98D1B55D969F}" srcOrd="0" destOrd="0" presId="urn:microsoft.com/office/officeart/2005/8/layout/radial6"/>
    <dgm:cxn modelId="{059698C4-342A-4181-B614-E74A8AF3FB7E}" type="presOf" srcId="{5153D1C5-D8E8-4323-A686-139767A2C002}" destId="{8A87363C-C6CB-49C0-A287-CA3816F3056A}" srcOrd="0" destOrd="0" presId="urn:microsoft.com/office/officeart/2005/8/layout/radial6"/>
    <dgm:cxn modelId="{D9D0EA3E-CCBB-4BF1-9CD7-7B150023889A}" srcId="{58D2164E-B468-45E9-AB1E-8FFBEE6F0211}" destId="{44E4EFC3-EBE2-4C7C-962E-83AA7814D497}" srcOrd="0" destOrd="0" parTransId="{DC54A1D4-AC7C-43C8-804E-6DE3BDF2AEAE}" sibTransId="{BF4811F5-55A2-4B9A-9699-4A17C4229550}"/>
    <dgm:cxn modelId="{C678D17F-BCAE-41D2-9860-E833DBE60BF4}" type="presOf" srcId="{23F2B221-ADED-4696-B3AD-C2F9DBC3C489}" destId="{A5049659-DE98-4314-AD24-704DE413C50B}" srcOrd="0" destOrd="0" presId="urn:microsoft.com/office/officeart/2005/8/layout/radial6"/>
    <dgm:cxn modelId="{F747FA1A-683E-4A0F-864D-A5D72B9AD3A5}" type="presOf" srcId="{36A98E8E-3638-4D60-8F01-D18E7DB019A4}" destId="{515CBFDA-A4A4-40A6-90FB-5048BF62FF7D}" srcOrd="0" destOrd="0" presId="urn:microsoft.com/office/officeart/2005/8/layout/radial6"/>
    <dgm:cxn modelId="{EEFA7DF0-B12E-4AF5-9056-18D1D79F1343}" type="presOf" srcId="{3151063C-336A-4950-8522-D9A298D64813}" destId="{DD71B7DC-C23F-4825-B516-0E6336FA9F15}" srcOrd="0" destOrd="0" presId="urn:microsoft.com/office/officeart/2005/8/layout/radial6"/>
    <dgm:cxn modelId="{7C35E341-41A9-4A3B-BD00-2612CE548D2E}" srcId="{44E4EFC3-EBE2-4C7C-962E-83AA7814D497}" destId="{3151063C-336A-4950-8522-D9A298D64813}" srcOrd="2" destOrd="0" parTransId="{9550333B-E3C4-415E-B0B1-D674E189CF8A}" sibTransId="{36A98E8E-3638-4D60-8F01-D18E7DB019A4}"/>
    <dgm:cxn modelId="{39EB0B09-4C8B-44C2-8208-454F34ACAA90}" type="presOf" srcId="{A46C04C0-9578-4F68-8D7E-62ABEC4CEE9B}" destId="{FE1DAA79-5392-47F7-9A51-E76E7240173E}" srcOrd="0" destOrd="0" presId="urn:microsoft.com/office/officeart/2005/8/layout/radial6"/>
    <dgm:cxn modelId="{7A7C0795-99E0-4C69-88E9-BD088E665CAB}" type="presOf" srcId="{92836D2F-1E15-4708-8E96-B687B5BF465E}" destId="{E891133F-692F-4E63-8100-57A771165095}" srcOrd="0" destOrd="0" presId="urn:microsoft.com/office/officeart/2005/8/layout/radial6"/>
    <dgm:cxn modelId="{ECF94EDB-F939-4DD0-8F5B-848123F47EC7}" type="presParOf" srcId="{D7C378FD-6DEA-4359-816E-55CD58DE00C2}" destId="{15ECD0C9-0A87-4B36-ABC6-98D1B55D969F}" srcOrd="0" destOrd="0" presId="urn:microsoft.com/office/officeart/2005/8/layout/radial6"/>
    <dgm:cxn modelId="{62C046D4-1F06-4E5B-8D25-B1F9E5480320}" type="presParOf" srcId="{D7C378FD-6DEA-4359-816E-55CD58DE00C2}" destId="{A5049659-DE98-4314-AD24-704DE413C50B}" srcOrd="1" destOrd="0" presId="urn:microsoft.com/office/officeart/2005/8/layout/radial6"/>
    <dgm:cxn modelId="{498BDD09-4131-40F5-BA72-55D16CB3508A}" type="presParOf" srcId="{D7C378FD-6DEA-4359-816E-55CD58DE00C2}" destId="{32A6394F-418B-4731-9678-35AD11C7B984}" srcOrd="2" destOrd="0" presId="urn:microsoft.com/office/officeart/2005/8/layout/radial6"/>
    <dgm:cxn modelId="{22620A2C-075A-4FA3-A8CE-FA6CA3D0795B}" type="presParOf" srcId="{D7C378FD-6DEA-4359-816E-55CD58DE00C2}" destId="{FE1DAA79-5392-47F7-9A51-E76E7240173E}" srcOrd="3" destOrd="0" presId="urn:microsoft.com/office/officeart/2005/8/layout/radial6"/>
    <dgm:cxn modelId="{906D588B-13C2-4463-BB9E-A7B43BAA2E93}" type="presParOf" srcId="{D7C378FD-6DEA-4359-816E-55CD58DE00C2}" destId="{8A87363C-C6CB-49C0-A287-CA3816F3056A}" srcOrd="4" destOrd="0" presId="urn:microsoft.com/office/officeart/2005/8/layout/radial6"/>
    <dgm:cxn modelId="{E70E5213-962D-4266-A22F-430A6A954B63}" type="presParOf" srcId="{D7C378FD-6DEA-4359-816E-55CD58DE00C2}" destId="{4BBF44E1-3242-409E-BDFF-B2D18AA4EA7B}" srcOrd="5" destOrd="0" presId="urn:microsoft.com/office/officeart/2005/8/layout/radial6"/>
    <dgm:cxn modelId="{AFEE6FBA-12C2-4CB6-8ABA-4A5B9FB6DAF3}" type="presParOf" srcId="{D7C378FD-6DEA-4359-816E-55CD58DE00C2}" destId="{64421A08-2F81-438A-AB1B-523F8CB52BA6}" srcOrd="6" destOrd="0" presId="urn:microsoft.com/office/officeart/2005/8/layout/radial6"/>
    <dgm:cxn modelId="{B5320FBA-477B-41AA-85E1-AD3A6E45FEA6}" type="presParOf" srcId="{D7C378FD-6DEA-4359-816E-55CD58DE00C2}" destId="{DD71B7DC-C23F-4825-B516-0E6336FA9F15}" srcOrd="7" destOrd="0" presId="urn:microsoft.com/office/officeart/2005/8/layout/radial6"/>
    <dgm:cxn modelId="{A85797EC-A927-49A5-B138-3F4F4864BF7B}" type="presParOf" srcId="{D7C378FD-6DEA-4359-816E-55CD58DE00C2}" destId="{B7C37B5C-0FBD-4C50-A970-021958FBA73A}" srcOrd="8" destOrd="0" presId="urn:microsoft.com/office/officeart/2005/8/layout/radial6"/>
    <dgm:cxn modelId="{125398F1-3FF5-4DF6-872E-99E18ACEF613}" type="presParOf" srcId="{D7C378FD-6DEA-4359-816E-55CD58DE00C2}" destId="{515CBFDA-A4A4-40A6-90FB-5048BF62FF7D}" srcOrd="9" destOrd="0" presId="urn:microsoft.com/office/officeart/2005/8/layout/radial6"/>
    <dgm:cxn modelId="{C4F50F29-0F08-4E91-9BAD-07746256D8EA}" type="presParOf" srcId="{D7C378FD-6DEA-4359-816E-55CD58DE00C2}" destId="{E891133F-692F-4E63-8100-57A771165095}" srcOrd="10" destOrd="0" presId="urn:microsoft.com/office/officeart/2005/8/layout/radial6"/>
    <dgm:cxn modelId="{3B810EB0-B703-40F4-A3DC-5C71BB6C6188}" type="presParOf" srcId="{D7C378FD-6DEA-4359-816E-55CD58DE00C2}" destId="{D36021AB-ABED-4674-BE7D-93AAAF601E5D}" srcOrd="11" destOrd="0" presId="urn:microsoft.com/office/officeart/2005/8/layout/radial6"/>
    <dgm:cxn modelId="{38009D41-FDDB-436F-A8EC-ECB3763CA0AA}" type="presParOf" srcId="{D7C378FD-6DEA-4359-816E-55CD58DE00C2}" destId="{5E0784F7-BC95-4961-AF38-4FA2303CB82A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79287D-6F2C-44D2-AF49-6E7DC50FCC43}">
      <dsp:nvSpPr>
        <dsp:cNvPr id="0" name=""/>
        <dsp:cNvSpPr/>
      </dsp:nvSpPr>
      <dsp:spPr>
        <a:xfrm>
          <a:off x="13868" y="1043339"/>
          <a:ext cx="1875869" cy="879238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i="1" kern="1200" dirty="0" smtClean="0"/>
            <a:t>Competencia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i="1" kern="1200" dirty="0" smtClean="0"/>
            <a:t>ling</a:t>
          </a:r>
          <a:r>
            <a:rPr lang="uk-UA" sz="1400" i="1" kern="1200" dirty="0" smtClean="0"/>
            <a:t>ü</a:t>
          </a:r>
          <a:r>
            <a:rPr lang="es-ES" sz="1400" i="1" kern="1200" dirty="0" smtClean="0"/>
            <a:t>ística</a:t>
          </a:r>
          <a:endParaRPr lang="uk-UA" sz="1400" i="1" kern="1200" dirty="0"/>
        </a:p>
      </dsp:txBody>
      <dsp:txXfrm>
        <a:off x="288583" y="1172100"/>
        <a:ext cx="1326439" cy="621716"/>
      </dsp:txXfrm>
    </dsp:sp>
    <dsp:sp modelId="{F1D405C3-61F8-481B-92D8-8B21F35B15CB}">
      <dsp:nvSpPr>
        <dsp:cNvPr id="0" name=""/>
        <dsp:cNvSpPr/>
      </dsp:nvSpPr>
      <dsp:spPr>
        <a:xfrm>
          <a:off x="2030335" y="1580148"/>
          <a:ext cx="30681" cy="40103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2034402" y="1588409"/>
        <a:ext cx="22547" cy="23581"/>
      </dsp:txXfrm>
    </dsp:sp>
    <dsp:sp modelId="{A47F861D-714A-4538-9A95-8DA06D91CFBF}">
      <dsp:nvSpPr>
        <dsp:cNvPr id="0" name=""/>
        <dsp:cNvSpPr/>
      </dsp:nvSpPr>
      <dsp:spPr>
        <a:xfrm>
          <a:off x="2189892" y="984727"/>
          <a:ext cx="1875869" cy="910471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i="1" kern="1200" dirty="0" smtClean="0">
              <a:solidFill>
                <a:srgbClr val="443008"/>
              </a:solidFill>
            </a:rPr>
            <a:t>Competencia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i="1" kern="1200" dirty="0" smtClean="0">
              <a:solidFill>
                <a:srgbClr val="443008"/>
              </a:solidFill>
            </a:rPr>
            <a:t>pragmática</a:t>
          </a:r>
          <a:endParaRPr lang="uk-UA" sz="1400" i="1" kern="1200" dirty="0">
            <a:solidFill>
              <a:srgbClr val="443008"/>
            </a:solidFill>
          </a:endParaRPr>
        </a:p>
      </dsp:txBody>
      <dsp:txXfrm>
        <a:off x="2464607" y="1118062"/>
        <a:ext cx="1326439" cy="6438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784F7-BC95-4961-AF38-4FA2303CB82A}">
      <dsp:nvSpPr>
        <dsp:cNvPr id="0" name=""/>
        <dsp:cNvSpPr/>
      </dsp:nvSpPr>
      <dsp:spPr>
        <a:xfrm>
          <a:off x="568265" y="377019"/>
          <a:ext cx="2678902" cy="2678902"/>
        </a:xfrm>
        <a:prstGeom prst="blockArc">
          <a:avLst>
            <a:gd name="adj1" fmla="val 10800000"/>
            <a:gd name="adj2" fmla="val 16200000"/>
            <a:gd name="adj3" fmla="val 4636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5CBFDA-A4A4-40A6-90FB-5048BF62FF7D}">
      <dsp:nvSpPr>
        <dsp:cNvPr id="0" name=""/>
        <dsp:cNvSpPr/>
      </dsp:nvSpPr>
      <dsp:spPr>
        <a:xfrm>
          <a:off x="615172" y="661224"/>
          <a:ext cx="2678902" cy="2678902"/>
        </a:xfrm>
        <a:prstGeom prst="blockArc">
          <a:avLst>
            <a:gd name="adj1" fmla="val 5400000"/>
            <a:gd name="adj2" fmla="val 10800000"/>
            <a:gd name="adj3" fmla="val 4636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421A08-2F81-438A-AB1B-523F8CB52BA6}">
      <dsp:nvSpPr>
        <dsp:cNvPr id="0" name=""/>
        <dsp:cNvSpPr/>
      </dsp:nvSpPr>
      <dsp:spPr>
        <a:xfrm>
          <a:off x="1119372" y="667606"/>
          <a:ext cx="2678902" cy="2678902"/>
        </a:xfrm>
        <a:prstGeom prst="blockArc">
          <a:avLst>
            <a:gd name="adj1" fmla="val 21552422"/>
            <a:gd name="adj2" fmla="val 5739684"/>
            <a:gd name="adj3" fmla="val 4636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1DAA79-5392-47F7-9A51-E76E7240173E}">
      <dsp:nvSpPr>
        <dsp:cNvPr id="0" name=""/>
        <dsp:cNvSpPr/>
      </dsp:nvSpPr>
      <dsp:spPr>
        <a:xfrm>
          <a:off x="976097" y="370648"/>
          <a:ext cx="2790452" cy="2672848"/>
        </a:xfrm>
        <a:prstGeom prst="blockArc">
          <a:avLst>
            <a:gd name="adj1" fmla="val 15860618"/>
            <a:gd name="adj2" fmla="val 21585930"/>
            <a:gd name="adj3" fmla="val 4636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ECD0C9-0A87-4B36-ABC6-98D1B55D969F}">
      <dsp:nvSpPr>
        <dsp:cNvPr id="0" name=""/>
        <dsp:cNvSpPr/>
      </dsp:nvSpPr>
      <dsp:spPr>
        <a:xfrm>
          <a:off x="1524894" y="1414527"/>
          <a:ext cx="1140776" cy="855782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ІКК</a:t>
          </a:r>
          <a:endParaRPr lang="uk-UA" sz="32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91957" y="1539853"/>
        <a:ext cx="806650" cy="605130"/>
      </dsp:txXfrm>
    </dsp:sp>
    <dsp:sp modelId="{A5049659-DE98-4314-AD24-704DE413C50B}">
      <dsp:nvSpPr>
        <dsp:cNvPr id="0" name=""/>
        <dsp:cNvSpPr/>
      </dsp:nvSpPr>
      <dsp:spPr>
        <a:xfrm>
          <a:off x="1007804" y="-53420"/>
          <a:ext cx="2151509" cy="1081089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rgbClr val="1F6B1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ЛІНГВОСОЦІОКУЛЬТУРНА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КОМП-ТЬ</a:t>
          </a:r>
          <a:endParaRPr lang="uk-UA" sz="1600" kern="1200" dirty="0"/>
        </a:p>
      </dsp:txBody>
      <dsp:txXfrm>
        <a:off x="1322885" y="104902"/>
        <a:ext cx="1521347" cy="764445"/>
      </dsp:txXfrm>
    </dsp:sp>
    <dsp:sp modelId="{8A87363C-C6CB-49C0-A287-CA3816F3056A}">
      <dsp:nvSpPr>
        <dsp:cNvPr id="0" name=""/>
        <dsp:cNvSpPr/>
      </dsp:nvSpPr>
      <dsp:spPr>
        <a:xfrm>
          <a:off x="2723197" y="1320737"/>
          <a:ext cx="1595422" cy="926124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МОВЛЕННЄВІ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КОМП-ТІ</a:t>
          </a:r>
          <a:endParaRPr lang="uk-UA" sz="1400" kern="1200" dirty="0"/>
        </a:p>
      </dsp:txBody>
      <dsp:txXfrm>
        <a:off x="2956841" y="1456365"/>
        <a:ext cx="1128134" cy="654868"/>
      </dsp:txXfrm>
    </dsp:sp>
    <dsp:sp modelId="{DD71B7DC-C23F-4825-B516-0E6336FA9F15}">
      <dsp:nvSpPr>
        <dsp:cNvPr id="0" name=""/>
        <dsp:cNvSpPr/>
      </dsp:nvSpPr>
      <dsp:spPr>
        <a:xfrm>
          <a:off x="730787" y="2672677"/>
          <a:ext cx="2705543" cy="862497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НАВЧАЛЬНО-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СТРАТЕГІЧНА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КОМП-ТЬ</a:t>
          </a:r>
          <a:endParaRPr lang="uk-UA" sz="1400" kern="1200" dirty="0"/>
        </a:p>
      </dsp:txBody>
      <dsp:txXfrm>
        <a:off x="1127005" y="2798987"/>
        <a:ext cx="1913107" cy="609877"/>
      </dsp:txXfrm>
    </dsp:sp>
    <dsp:sp modelId="{E891133F-692F-4E63-8100-57A771165095}">
      <dsp:nvSpPr>
        <dsp:cNvPr id="0" name=""/>
        <dsp:cNvSpPr/>
      </dsp:nvSpPr>
      <dsp:spPr>
        <a:xfrm>
          <a:off x="161055" y="1364276"/>
          <a:ext cx="1228205" cy="862497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МОВНІ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КОМП-ТІ</a:t>
          </a:r>
        </a:p>
      </dsp:txBody>
      <dsp:txXfrm>
        <a:off x="340921" y="1490586"/>
        <a:ext cx="868473" cy="6098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t>04.10.2017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04.10.2017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04.10.2017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04.10.2017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04.10.2017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04.10.2017</a:t>
            </a:fld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04.10.2017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04.10.2017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04.10.2017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04.10.2017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04.10.2017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04.10.2017</a:t>
            </a:fld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04.10.2017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82298" y="4233693"/>
            <a:ext cx="6152030" cy="1876607"/>
          </a:xfrm>
        </p:spPr>
        <p:txBody>
          <a:bodyPr>
            <a:noAutofit/>
          </a:bodyPr>
          <a:lstStyle/>
          <a:p>
            <a:r>
              <a:rPr lang="uk-UA" sz="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0440C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uk-UA" sz="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0440C"/>
                </a:solidFill>
                <a:latin typeface="+mn-lt"/>
                <a:cs typeface="Times New Roman" panose="02020603050405020304" pitchFamily="18" charset="0"/>
              </a:rPr>
            </a:br>
            <a:r>
              <a:rPr lang="uk-UA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E2C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аудитивна компетентність майбутніх учителів іспанської мови: підходи українських та іспанських методистів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3E2C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467" y="818679"/>
            <a:ext cx="8260672" cy="1039427"/>
          </a:xfrm>
        </p:spPr>
        <p:txBody>
          <a:bodyPr>
            <a:normAutofit/>
          </a:bodyPr>
          <a:lstStyle/>
          <a:p>
            <a:r>
              <a:rPr lang="es-E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</a:t>
            </a:r>
            <a:br>
              <a:rPr lang="es-E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Didáctica de la Lengua y Literatura</a:t>
            </a:r>
            <a:endParaRPr lang="uk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6128" y="1863969"/>
            <a:ext cx="4038600" cy="4262510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endParaRPr lang="es-ES" dirty="0" smtClean="0"/>
          </a:p>
          <a:p>
            <a:pPr marL="114300" indent="0" algn="just">
              <a:buNone/>
            </a:pPr>
            <a:r>
              <a:rPr lang="es-ES" dirty="0" smtClean="0">
                <a:solidFill>
                  <a:srgbClr val="4430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dirty="0">
                <a:solidFill>
                  <a:srgbClr val="4430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 le corresponde organizar y desarrollar la investigación y las enseñanzas del Área de Didáctica de la Lengua y la </a:t>
            </a:r>
            <a:r>
              <a:rPr lang="es-ES" dirty="0" smtClean="0">
                <a:solidFill>
                  <a:srgbClr val="4430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Literatura. </a:t>
            </a:r>
            <a:r>
              <a:rPr lang="es-ES" dirty="0">
                <a:solidFill>
                  <a:srgbClr val="4430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 ámbito científico lo conforma la Didáctica de la Lengua y la Literatura españolas y extranjeras.</a:t>
            </a:r>
            <a:endParaRPr lang="uk-UA" dirty="0">
              <a:solidFill>
                <a:srgbClr val="4430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724" y="2180493"/>
            <a:ext cx="4337537" cy="3997568"/>
          </a:xfrm>
        </p:spPr>
      </p:pic>
    </p:spTree>
    <p:extLst>
      <p:ext uri="{BB962C8B-B14F-4D97-AF65-F5344CB8AC3E}">
        <p14:creationId xmlns:p14="http://schemas.microsoft.com/office/powerpoint/2010/main" val="169474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</a:t>
            </a:r>
            <a:br>
              <a:rPr lang="es-E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Didáctica de la Lengua y </a:t>
            </a:r>
            <a:r>
              <a:rPr lang="es-E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Literatura</a:t>
            </a:r>
            <a:br>
              <a:rPr lang="es-E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000" b="1" dirty="0" smtClean="0">
                <a:solidFill>
                  <a:srgbClr val="6044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grupos de investigación</a:t>
            </a:r>
            <a:endParaRPr lang="uk-UA" sz="2000" b="1" dirty="0">
              <a:solidFill>
                <a:srgbClr val="60440C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2000" dirty="0">
                <a:solidFill>
                  <a:srgbClr val="60440C"/>
                </a:solidFill>
              </a:rPr>
              <a:t>HUM-457: DIDÁCTICA DE LA LENGUA Y LA LITERATURA</a:t>
            </a:r>
            <a:endParaRPr lang="uk-UA" sz="2000" dirty="0">
              <a:solidFill>
                <a:srgbClr val="60440C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s-ES" b="1" cap="all" dirty="0"/>
              <a:t>LÍNEAS DE TRABAJO</a:t>
            </a:r>
            <a:r>
              <a:rPr lang="es-ES" cap="all" dirty="0"/>
              <a:t>:</a:t>
            </a:r>
          </a:p>
          <a:p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Didáctica de la lengua materna</a:t>
            </a:r>
          </a:p>
          <a:p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Literatura infantil</a:t>
            </a:r>
          </a:p>
          <a:p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Bilingüismo y plurilingüismo</a:t>
            </a:r>
          </a:p>
          <a:p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Didáctica de las lenguas extranjeras</a:t>
            </a:r>
          </a:p>
          <a:p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Literatura y su didáctica</a:t>
            </a:r>
          </a:p>
          <a:p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Didáctica del español como segunda lengua</a:t>
            </a:r>
          </a:p>
          <a:p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60440C"/>
                </a:solidFill>
              </a:rPr>
              <a:t>HUM-508: ÉTIMO</a:t>
            </a:r>
            <a:endParaRPr lang="uk-UA" dirty="0">
              <a:solidFill>
                <a:srgbClr val="60440C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36831" y="2438399"/>
            <a:ext cx="4185138" cy="4021016"/>
          </a:xfrm>
        </p:spPr>
        <p:txBody>
          <a:bodyPr>
            <a:normAutofit fontScale="62500" lnSpcReduction="20000"/>
          </a:bodyPr>
          <a:lstStyle/>
          <a:p>
            <a:pPr marL="114300" indent="0">
              <a:buNone/>
            </a:pPr>
            <a:r>
              <a:rPr lang="es-ES" sz="2900" b="1" cap="all" dirty="0"/>
              <a:t>LÍNEAS DE TRABAJO</a:t>
            </a:r>
            <a:r>
              <a:rPr lang="es-ES" sz="2900" cap="all" dirty="0" smtClean="0"/>
              <a:t>:</a:t>
            </a:r>
          </a:p>
          <a:p>
            <a:pPr marL="114300" indent="0">
              <a:buNone/>
            </a:pPr>
            <a:endParaRPr lang="es-ES" sz="1300" cap="all" dirty="0"/>
          </a:p>
          <a:p>
            <a:r>
              <a:rPr lang="es-ES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Didáctica de la comunicación oral y escrita</a:t>
            </a:r>
          </a:p>
          <a:p>
            <a:r>
              <a:rPr lang="es-ES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Comprensión lectora, literatura </a:t>
            </a:r>
            <a:r>
              <a:rPr lang="es-ES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animación a la </a:t>
            </a:r>
            <a:r>
              <a:rPr lang="es-ES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lectura</a:t>
            </a:r>
          </a:p>
          <a:p>
            <a:r>
              <a:rPr lang="es-ES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Enseñanza del español como lengua extranjera y como segunda lengua</a:t>
            </a:r>
            <a:endParaRPr lang="es-ES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Desarrollo de habilidades metacognitivas y enseñanza-aprendizaje de la gramática</a:t>
            </a:r>
          </a:p>
          <a:p>
            <a:r>
              <a:rPr lang="es-ES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Didáctica </a:t>
            </a:r>
            <a:r>
              <a:rPr lang="es-ES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Literatura y de la Literatura Infantil y Juvenil</a:t>
            </a:r>
          </a:p>
          <a:p>
            <a:r>
              <a:rPr lang="es-ES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Didáctica del Léxico</a:t>
            </a:r>
          </a:p>
          <a:p>
            <a:r>
              <a:rPr lang="es-ES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Alfabetización digital en </a:t>
            </a:r>
            <a:r>
              <a:rPr lang="es-ES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adultos</a:t>
            </a:r>
          </a:p>
          <a:p>
            <a:r>
              <a:rPr lang="es-ES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Asesoría y corrección </a:t>
            </a:r>
            <a:r>
              <a:rPr lang="en-US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ling</a:t>
            </a:r>
            <a:r>
              <a:rPr lang="uk-UA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es-ES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ísticas</a:t>
            </a:r>
            <a:endParaRPr lang="uk-UA" sz="2900" dirty="0"/>
          </a:p>
        </p:txBody>
      </p:sp>
    </p:spTree>
    <p:extLst>
      <p:ext uri="{BB962C8B-B14F-4D97-AF65-F5344CB8AC3E}">
        <p14:creationId xmlns:p14="http://schemas.microsoft.com/office/powerpoint/2010/main" val="348039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113" y="560138"/>
            <a:ext cx="8260672" cy="1039427"/>
          </a:xfrm>
        </p:spPr>
        <p:txBody>
          <a:bodyPr>
            <a:normAutofit/>
          </a:bodyPr>
          <a:lstStyle/>
          <a:p>
            <a:r>
              <a:rPr lang="es-ES" sz="2000" b="1" dirty="0">
                <a:solidFill>
                  <a:srgbClr val="443008"/>
                </a:solidFill>
              </a:rPr>
              <a:t>El alumno trabaja con la lengua,</a:t>
            </a:r>
            <a:br>
              <a:rPr lang="es-ES" sz="2000" b="1" dirty="0">
                <a:solidFill>
                  <a:srgbClr val="443008"/>
                </a:solidFill>
              </a:rPr>
            </a:br>
            <a:r>
              <a:rPr lang="es-ES" sz="2000" b="1" dirty="0">
                <a:solidFill>
                  <a:srgbClr val="443008"/>
                </a:solidFill>
              </a:rPr>
              <a:t>el maestro trabaja con el alumno</a:t>
            </a:r>
            <a:endParaRPr lang="uk-UA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4405" y="1886561"/>
            <a:ext cx="4040188" cy="639762"/>
          </a:xfrm>
        </p:spPr>
        <p:txBody>
          <a:bodyPr/>
          <a:lstStyle/>
          <a:p>
            <a:endParaRPr lang="es-E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Enseñar lengua</a:t>
            </a:r>
          </a:p>
          <a:p>
            <a:r>
              <a:rPr lang="es-E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 Cassani, Marta Luna, Gloria Sanz</a:t>
            </a:r>
          </a:p>
          <a:p>
            <a:r>
              <a:rPr lang="es-E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Barcelona, 1997</a:t>
            </a:r>
            <a:endParaRPr lang="uk-UA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1579" y="1886560"/>
            <a:ext cx="4041775" cy="639762"/>
          </a:xfrm>
        </p:spPr>
        <p:txBody>
          <a:bodyPr/>
          <a:lstStyle/>
          <a:p>
            <a:r>
              <a:rPr lang="uk-UA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навчання ІМ і культур</a:t>
            </a:r>
          </a:p>
          <a:p>
            <a:r>
              <a:rPr lang="uk-UA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загальн. ред. С.Ю. Ніколаєвої</a:t>
            </a:r>
          </a:p>
          <a:p>
            <a:r>
              <a:rPr lang="uk-UA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Київ, 2013  </a:t>
            </a:r>
            <a:endParaRPr lang="uk-UA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86" y="2754924"/>
            <a:ext cx="2766690" cy="3851886"/>
          </a:xfrm>
        </p:spPr>
      </p:pic>
      <p:pic>
        <p:nvPicPr>
          <p:cNvPr id="8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454" y="2708031"/>
            <a:ext cx="2763823" cy="3927231"/>
          </a:xfrm>
        </p:spPr>
      </p:pic>
    </p:spTree>
    <p:extLst>
      <p:ext uri="{BB962C8B-B14F-4D97-AF65-F5344CB8AC3E}">
        <p14:creationId xmlns:p14="http://schemas.microsoft.com/office/powerpoint/2010/main" val="366302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636" y="572495"/>
            <a:ext cx="8260672" cy="1039427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навчання ІМ</a:t>
            </a:r>
            <a:endParaRPr lang="uk-UA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s-E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Comunicación</a:t>
            </a:r>
          </a:p>
          <a:p>
            <a:pPr marL="114300" indent="0">
              <a:buNone/>
            </a:pPr>
            <a:r>
              <a:rPr lang="es-ES" sz="2000" dirty="0">
                <a:solidFill>
                  <a:srgbClr val="443008"/>
                </a:solidFill>
              </a:rPr>
              <a:t>e</a:t>
            </a:r>
            <a:r>
              <a:rPr lang="es-ES" sz="2000" dirty="0" smtClean="0">
                <a:solidFill>
                  <a:srgbClr val="443008"/>
                </a:solidFill>
              </a:rPr>
              <a:t>l auténtico sentido último de la lengua y el objetivo real de aprendizaje</a:t>
            </a:r>
          </a:p>
          <a:p>
            <a:pPr marL="114300" indent="0">
              <a:buNone/>
            </a:pPr>
            <a:endParaRPr lang="es-ES" sz="2000" dirty="0"/>
          </a:p>
          <a:p>
            <a:r>
              <a:rPr lang="es-ES" sz="2000" dirty="0" smtClean="0">
                <a:solidFill>
                  <a:srgbClr val="443008"/>
                </a:solidFill>
              </a:rPr>
              <a:t>Formación en </a:t>
            </a:r>
            <a:r>
              <a:rPr lang="es-E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competencia comunicativa</a:t>
            </a:r>
            <a:r>
              <a:rPr lang="es-ES" sz="2000" dirty="0" smtClean="0"/>
              <a:t>:</a:t>
            </a:r>
          </a:p>
          <a:p>
            <a:pPr marL="114300" indent="0">
              <a:buNone/>
            </a:pPr>
            <a:endParaRPr lang="es-E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4300" indent="0">
              <a:buNone/>
            </a:pP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4300" indent="0">
              <a:buNone/>
            </a:pPr>
            <a:endParaRPr lang="es-E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4300" indent="0">
              <a:buNone/>
            </a:pP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212123" y="3223845"/>
            <a:ext cx="0" cy="644769"/>
          </a:xfrm>
          <a:prstGeom prst="straightConnector1">
            <a:avLst/>
          </a:prstGeom>
          <a:ln>
            <a:solidFill>
              <a:srgbClr val="3E2C0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3604870789"/>
              </p:ext>
            </p:extLst>
          </p:nvPr>
        </p:nvGraphicFramePr>
        <p:xfrm>
          <a:off x="468923" y="3681044"/>
          <a:ext cx="4091353" cy="3200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Крест 19"/>
          <p:cNvSpPr/>
          <p:nvPr/>
        </p:nvSpPr>
        <p:spPr>
          <a:xfrm>
            <a:off x="2448656" y="5111254"/>
            <a:ext cx="114300" cy="117230"/>
          </a:xfrm>
          <a:prstGeom prst="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Объект 20"/>
          <p:cNvSpPr>
            <a:spLocks noGrp="1"/>
          </p:cNvSpPr>
          <p:nvPr>
            <p:ph sz="half" idx="2"/>
          </p:nvPr>
        </p:nvSpPr>
        <p:spPr>
          <a:xfrm>
            <a:off x="4601307" y="1472886"/>
            <a:ext cx="4038600" cy="4407408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Іншомовна комунікативна компетентність</a:t>
            </a: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(ІКК)</a:t>
            </a:r>
          </a:p>
          <a:p>
            <a:pPr marL="114300" indent="0">
              <a:buNone/>
            </a:pPr>
            <a:r>
              <a:rPr lang="uk-UA" sz="1800" dirty="0">
                <a:solidFill>
                  <a:srgbClr val="60440C"/>
                </a:solidFill>
              </a:rPr>
              <a:t>здатність використовувати накопичені знання, навички і вміння в іншомовному </a:t>
            </a:r>
            <a:r>
              <a:rPr lang="uk-UA" sz="1800" dirty="0" smtClean="0">
                <a:solidFill>
                  <a:srgbClr val="60440C"/>
                </a:solidFill>
              </a:rPr>
              <a:t>спілкуванні</a:t>
            </a:r>
          </a:p>
          <a:p>
            <a:pPr marL="114300" indent="0">
              <a:buNone/>
            </a:pPr>
            <a:endParaRPr lang="uk-UA" sz="1800" dirty="0">
              <a:solidFill>
                <a:srgbClr val="60440C"/>
              </a:solidFill>
            </a:endParaRPr>
          </a:p>
          <a:p>
            <a:endParaRPr lang="uk-U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4300" indent="0">
              <a:buNone/>
            </a:pPr>
            <a:endParaRPr lang="uk-UA" sz="2000" dirty="0" smtClean="0">
              <a:solidFill>
                <a:srgbClr val="60440C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3270738" y="3223844"/>
            <a:ext cx="0" cy="644769"/>
          </a:xfrm>
          <a:prstGeom prst="straightConnector1">
            <a:avLst/>
          </a:prstGeom>
          <a:ln>
            <a:solidFill>
              <a:srgbClr val="3E2C0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3260805702"/>
              </p:ext>
            </p:extLst>
          </p:nvPr>
        </p:nvGraphicFramePr>
        <p:xfrm>
          <a:off x="4676040" y="3223844"/>
          <a:ext cx="4350728" cy="3481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6163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Graphic spid="2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10333" y="396015"/>
            <a:ext cx="8260672" cy="1039427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3E2C08"/>
                </a:solidFill>
              </a:rPr>
              <a:t>Види</a:t>
            </a:r>
            <a:br>
              <a:rPr lang="ru-RU" sz="2000" b="1" dirty="0" smtClean="0">
                <a:solidFill>
                  <a:srgbClr val="3E2C08"/>
                </a:solidFill>
              </a:rPr>
            </a:br>
            <a:r>
              <a:rPr lang="uk-UA" sz="2000" b="1" dirty="0" smtClean="0">
                <a:solidFill>
                  <a:srgbClr val="3E2C08"/>
                </a:solidFill>
              </a:rPr>
              <a:t>макровмінь / мовленнєвих </a:t>
            </a:r>
            <a:br>
              <a:rPr lang="uk-UA" sz="2000" b="1" dirty="0" smtClean="0">
                <a:solidFill>
                  <a:srgbClr val="3E2C08"/>
                </a:solidFill>
              </a:rPr>
            </a:br>
            <a:r>
              <a:rPr lang="uk-UA" sz="2000" b="1" dirty="0" smtClean="0">
                <a:solidFill>
                  <a:srgbClr val="3E2C08"/>
                </a:solidFill>
              </a:rPr>
              <a:t>компетентностей</a:t>
            </a:r>
            <a:endParaRPr lang="uk-UA" sz="2000" b="1" dirty="0">
              <a:solidFill>
                <a:srgbClr val="3E2C08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840260" y="1934648"/>
            <a:ext cx="4040188" cy="63976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s-E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MACROHABILIDADES</a:t>
            </a:r>
            <a:endParaRPr lang="uk-UA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4879803" y="1869646"/>
            <a:ext cx="4041775" cy="639763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ншомовна мовленнєва компетентність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294967295"/>
          </p:nvPr>
        </p:nvSpPr>
        <p:spPr>
          <a:xfrm>
            <a:off x="4867447" y="2696991"/>
            <a:ext cx="4041775" cy="3687762"/>
          </a:xfrm>
        </p:spPr>
        <p:txBody>
          <a:bodyPr/>
          <a:lstStyle/>
          <a:p>
            <a:r>
              <a:rPr lang="uk-UA" sz="1800" dirty="0" smtClean="0"/>
              <a:t>Іншомовна компетентність в </a:t>
            </a:r>
            <a:r>
              <a:rPr lang="uk-UA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аудіюванні</a:t>
            </a:r>
          </a:p>
          <a:p>
            <a:r>
              <a:rPr lang="uk-UA" sz="1800" dirty="0"/>
              <a:t>Іншомовна компетентність </a:t>
            </a:r>
            <a:r>
              <a:rPr lang="uk-UA" sz="1800" dirty="0" smtClean="0"/>
              <a:t>у </a:t>
            </a:r>
            <a:r>
              <a:rPr lang="uk-UA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говорінні</a:t>
            </a:r>
          </a:p>
          <a:p>
            <a:r>
              <a:rPr lang="uk-UA" sz="1800" dirty="0"/>
              <a:t>Іншомовна компетентність </a:t>
            </a:r>
            <a:r>
              <a:rPr lang="uk-UA" sz="1800" dirty="0" smtClean="0"/>
              <a:t>у </a:t>
            </a:r>
            <a:r>
              <a:rPr lang="uk-UA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читанні</a:t>
            </a:r>
            <a:endParaRPr lang="uk-UA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1800" dirty="0"/>
              <a:t>Іншомовна компетентність </a:t>
            </a:r>
            <a:r>
              <a:rPr lang="uk-UA" sz="1800" dirty="0" smtClean="0"/>
              <a:t>у </a:t>
            </a:r>
            <a:r>
              <a:rPr lang="uk-UA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письмі</a:t>
            </a:r>
            <a:endParaRPr lang="uk-UA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1800" dirty="0"/>
              <a:t>Іншомовна компетентність </a:t>
            </a:r>
            <a:r>
              <a:rPr lang="uk-UA" sz="1800" dirty="0" smtClean="0"/>
              <a:t>у </a:t>
            </a:r>
            <a:r>
              <a:rPr lang="uk-UA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перекладі / медіації</a:t>
            </a:r>
            <a:endParaRPr lang="uk-UA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531340" y="2426043"/>
            <a:ext cx="4040188" cy="42084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s-ES" sz="1800" i="1" dirty="0" smtClean="0">
                <a:solidFill>
                  <a:srgbClr val="443008"/>
                </a:solidFill>
              </a:rPr>
              <a:t>Destrezas / habilidades comunicativas</a:t>
            </a:r>
            <a:endParaRPr lang="es-ES" i="1" dirty="0" smtClean="0">
              <a:solidFill>
                <a:srgbClr val="443008"/>
              </a:solidFill>
            </a:endParaRPr>
          </a:p>
          <a:p>
            <a:r>
              <a:rPr lang="es-ES" sz="2000" b="1" dirty="0" smtClean="0">
                <a:solidFill>
                  <a:srgbClr val="C00000"/>
                </a:solidFill>
              </a:rPr>
              <a:t>ESCUCHAR </a:t>
            </a:r>
            <a:r>
              <a:rPr lang="es-ES" sz="1800" b="1" dirty="0" smtClean="0">
                <a:solidFill>
                  <a:srgbClr val="443008"/>
                </a:solidFill>
              </a:rPr>
              <a:t>(habla oral)</a:t>
            </a:r>
          </a:p>
          <a:p>
            <a:r>
              <a:rPr lang="es-ES" sz="2000" b="1" dirty="0" smtClean="0">
                <a:solidFill>
                  <a:srgbClr val="C00000"/>
                </a:solidFill>
              </a:rPr>
              <a:t>HABLAR </a:t>
            </a:r>
            <a:r>
              <a:rPr lang="es-ES" sz="2000" b="1" dirty="0">
                <a:solidFill>
                  <a:srgbClr val="443008"/>
                </a:solidFill>
              </a:rPr>
              <a:t>(habla oral)</a:t>
            </a:r>
            <a:endParaRPr lang="es-ES" sz="2000" b="1" dirty="0" smtClean="0">
              <a:solidFill>
                <a:srgbClr val="443008"/>
              </a:solidFill>
            </a:endParaRPr>
          </a:p>
          <a:p>
            <a:r>
              <a:rPr lang="es-ES" sz="2000" b="1" dirty="0" smtClean="0">
                <a:solidFill>
                  <a:srgbClr val="C00000"/>
                </a:solidFill>
              </a:rPr>
              <a:t>LEER </a:t>
            </a:r>
            <a:r>
              <a:rPr lang="es-ES" sz="2000" b="1" dirty="0">
                <a:solidFill>
                  <a:srgbClr val="443008"/>
                </a:solidFill>
              </a:rPr>
              <a:t>(habla </a:t>
            </a:r>
            <a:r>
              <a:rPr lang="es-ES" sz="2000" b="1" dirty="0" smtClean="0">
                <a:solidFill>
                  <a:srgbClr val="443008"/>
                </a:solidFill>
              </a:rPr>
              <a:t>escrita)</a:t>
            </a:r>
          </a:p>
          <a:p>
            <a:r>
              <a:rPr lang="es-ES" sz="2000" b="1" dirty="0" smtClean="0">
                <a:solidFill>
                  <a:srgbClr val="C00000"/>
                </a:solidFill>
              </a:rPr>
              <a:t>ESCRIBIR </a:t>
            </a:r>
            <a:r>
              <a:rPr lang="es-ES" sz="2000" b="1" dirty="0">
                <a:solidFill>
                  <a:srgbClr val="443008"/>
                </a:solidFill>
              </a:rPr>
              <a:t>(habla escrita</a:t>
            </a:r>
            <a:r>
              <a:rPr lang="es-ES" sz="2000" b="1" dirty="0" smtClean="0">
                <a:solidFill>
                  <a:srgbClr val="443008"/>
                </a:solidFill>
              </a:rPr>
              <a:t>)</a:t>
            </a:r>
          </a:p>
          <a:p>
            <a:pPr marL="114300" indent="0">
              <a:buNone/>
            </a:pPr>
            <a:endParaRPr lang="uk-UA" sz="1000" dirty="0" smtClean="0">
              <a:solidFill>
                <a:srgbClr val="443008"/>
              </a:solidFill>
            </a:endParaRPr>
          </a:p>
          <a:p>
            <a:pPr marL="114300" indent="0">
              <a:buNone/>
            </a:pPr>
            <a:r>
              <a:rPr lang="es-ES" sz="1800" dirty="0" smtClean="0">
                <a:solidFill>
                  <a:srgbClr val="443008"/>
                </a:solidFill>
              </a:rPr>
              <a:t>Macrohabilidad</a:t>
            </a:r>
            <a:r>
              <a:rPr lang="es-ES" sz="1800" dirty="0" smtClean="0"/>
              <a:t> – </a:t>
            </a:r>
            <a:r>
              <a:rPr lang="es-ES" sz="1800" dirty="0" smtClean="0">
                <a:solidFill>
                  <a:srgbClr val="1F6B1F"/>
                </a:solidFill>
              </a:rPr>
              <a:t>comprensión auditiva</a:t>
            </a:r>
          </a:p>
          <a:p>
            <a:pPr marL="114300" indent="0">
              <a:buNone/>
            </a:pPr>
            <a:endParaRPr lang="es-ES" sz="500" dirty="0"/>
          </a:p>
          <a:p>
            <a:pPr marL="114300" indent="0">
              <a:buNone/>
            </a:pPr>
            <a:r>
              <a:rPr lang="es-ES" sz="1800" dirty="0" smtClean="0">
                <a:solidFill>
                  <a:srgbClr val="443008"/>
                </a:solidFill>
              </a:rPr>
              <a:t>Microhabilidad </a:t>
            </a:r>
            <a:r>
              <a:rPr lang="es-ES" sz="1800" dirty="0" smtClean="0"/>
              <a:t>– </a:t>
            </a:r>
            <a:r>
              <a:rPr lang="es-ES" sz="1800" dirty="0" smtClean="0">
                <a:solidFill>
                  <a:srgbClr val="1F6B1F"/>
                </a:solidFill>
              </a:rPr>
              <a:t>comprensión global o detallada </a:t>
            </a:r>
            <a:endParaRPr lang="es-ES" sz="1800" dirty="0">
              <a:solidFill>
                <a:srgbClr val="1F6B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31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328" y="260091"/>
            <a:ext cx="8260672" cy="1039427"/>
          </a:xfrm>
        </p:spPr>
        <p:txBody>
          <a:bodyPr>
            <a:normAutofit/>
          </a:bodyPr>
          <a:lstStyle/>
          <a:p>
            <a:r>
              <a:rPr lang="uk-UA" sz="1900" b="1" dirty="0" smtClean="0">
                <a:solidFill>
                  <a:srgbClr val="3E2C08"/>
                </a:solidFill>
              </a:rPr>
              <a:t>Аудіювання / аудитивна компетентність</a:t>
            </a:r>
            <a:endParaRPr lang="uk-UA" sz="1900" b="1" dirty="0">
              <a:solidFill>
                <a:srgbClr val="3E2C08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457200" y="1230313"/>
            <a:ext cx="4038600" cy="5627687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algn="just"/>
            <a:r>
              <a:rPr lang="es-E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Escuchar</a:t>
            </a:r>
            <a:r>
              <a:rPr lang="es-ES" sz="2000" dirty="0" smtClean="0"/>
              <a:t> </a:t>
            </a:r>
            <a:r>
              <a:rPr lang="es-ES" sz="1900" dirty="0" smtClean="0">
                <a:solidFill>
                  <a:srgbClr val="443008"/>
                </a:solidFill>
              </a:rPr>
              <a:t>es comprender el mensaje poniendo en marcha un proceso cognitivo de construcción de significado y de </a:t>
            </a:r>
            <a:r>
              <a:rPr lang="es-ES" sz="1900" dirty="0" smtClean="0">
                <a:solidFill>
                  <a:srgbClr val="443008"/>
                </a:solidFill>
              </a:rPr>
              <a:t>interpretación </a:t>
            </a:r>
            <a:r>
              <a:rPr lang="es-ES" sz="1900" dirty="0" smtClean="0">
                <a:solidFill>
                  <a:srgbClr val="443008"/>
                </a:solidFill>
              </a:rPr>
              <a:t>de un discurso pronunciado oralmente.</a:t>
            </a:r>
          </a:p>
          <a:p>
            <a:pPr algn="just"/>
            <a:r>
              <a:rPr lang="es-E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Comprensión auditiva (C.A.)</a:t>
            </a:r>
            <a:r>
              <a:rPr lang="es-ES" sz="2000" dirty="0" smtClean="0">
                <a:solidFill>
                  <a:srgbClr val="443008"/>
                </a:solidFill>
              </a:rPr>
              <a:t> </a:t>
            </a:r>
            <a:r>
              <a:rPr lang="es-ES" sz="1900" dirty="0" smtClean="0">
                <a:solidFill>
                  <a:srgbClr val="443008"/>
                </a:solidFill>
              </a:rPr>
              <a:t>es </a:t>
            </a:r>
            <a:r>
              <a:rPr lang="es-ES" sz="1900" dirty="0">
                <a:solidFill>
                  <a:srgbClr val="443008"/>
                </a:solidFill>
              </a:rPr>
              <a:t>un proceso de recibir lo que el emisor en realidad expresa (</a:t>
            </a:r>
            <a:r>
              <a:rPr lang="es-ES" sz="1900" b="1" dirty="0">
                <a:solidFill>
                  <a:srgbClr val="443008"/>
                </a:solidFill>
              </a:rPr>
              <a:t>la orientación receptiva</a:t>
            </a:r>
            <a:r>
              <a:rPr lang="es-ES" sz="1900" dirty="0">
                <a:solidFill>
                  <a:srgbClr val="443008"/>
                </a:solidFill>
              </a:rPr>
              <a:t>); construir y representar el significado (</a:t>
            </a:r>
            <a:r>
              <a:rPr lang="es-ES" sz="1900" b="1" dirty="0">
                <a:solidFill>
                  <a:srgbClr val="443008"/>
                </a:solidFill>
              </a:rPr>
              <a:t>la orientación constructiva</a:t>
            </a:r>
            <a:r>
              <a:rPr lang="es-ES" sz="1900" dirty="0">
                <a:solidFill>
                  <a:srgbClr val="443008"/>
                </a:solidFill>
              </a:rPr>
              <a:t>); negociar el significado con el emisor y responder (</a:t>
            </a:r>
            <a:r>
              <a:rPr lang="es-ES" sz="1900" b="1" dirty="0">
                <a:solidFill>
                  <a:srgbClr val="443008"/>
                </a:solidFill>
              </a:rPr>
              <a:t>la orientación colaborativa</a:t>
            </a:r>
            <a:r>
              <a:rPr lang="es-ES" sz="1900" dirty="0">
                <a:solidFill>
                  <a:srgbClr val="443008"/>
                </a:solidFill>
              </a:rPr>
              <a:t>); y crear significado a través de la participación, la imaginación y la empatía (</a:t>
            </a:r>
            <a:r>
              <a:rPr lang="es-ES" sz="1900" b="1" dirty="0">
                <a:solidFill>
                  <a:srgbClr val="443008"/>
                </a:solidFill>
              </a:rPr>
              <a:t>la orientación </a:t>
            </a:r>
            <a:r>
              <a:rPr lang="es-ES" sz="1900" b="1" dirty="0" smtClean="0">
                <a:solidFill>
                  <a:srgbClr val="443008"/>
                </a:solidFill>
              </a:rPr>
              <a:t>transformativa</a:t>
            </a:r>
            <a:r>
              <a:rPr lang="es-ES" sz="1900" dirty="0" smtClean="0">
                <a:solidFill>
                  <a:srgbClr val="443008"/>
                </a:solidFill>
              </a:rPr>
              <a:t>);</a:t>
            </a:r>
          </a:p>
          <a:p>
            <a:pPr algn="just"/>
            <a:r>
              <a:rPr lang="es-ES" sz="1900" dirty="0">
                <a:solidFill>
                  <a:srgbClr val="443008"/>
                </a:solidFill>
              </a:rPr>
              <a:t>es un proceso de interpretación activo y complejo en el cual la persona que </a:t>
            </a:r>
            <a:r>
              <a:rPr lang="es-ES" sz="1900" dirty="0" smtClean="0">
                <a:solidFill>
                  <a:srgbClr val="443008"/>
                </a:solidFill>
              </a:rPr>
              <a:t>escucha</a:t>
            </a:r>
            <a:r>
              <a:rPr lang="es-ES" sz="1900" dirty="0">
                <a:solidFill>
                  <a:srgbClr val="443008"/>
                </a:solidFill>
              </a:rPr>
              <a:t> </a:t>
            </a:r>
            <a:r>
              <a:rPr lang="es-ES" sz="1900" dirty="0" smtClean="0">
                <a:solidFill>
                  <a:srgbClr val="443008"/>
                </a:solidFill>
              </a:rPr>
              <a:t>establece </a:t>
            </a:r>
            <a:r>
              <a:rPr lang="es-ES" sz="1900" dirty="0">
                <a:solidFill>
                  <a:srgbClr val="443008"/>
                </a:solidFill>
              </a:rPr>
              <a:t>una relación entre lo que escucha y lo que es ya conocido para él o ella.</a:t>
            </a:r>
            <a:endParaRPr lang="uk-UA" sz="1900" dirty="0">
              <a:solidFill>
                <a:srgbClr val="443008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4771767" y="1296988"/>
            <a:ext cx="4038600" cy="5129212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algn="just"/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Слухання</a:t>
            </a:r>
            <a:r>
              <a:rPr lang="uk-UA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 smtClean="0">
                <a:solidFill>
                  <a:srgbClr val="443008"/>
                </a:solidFill>
              </a:rPr>
              <a:t>– </a:t>
            </a:r>
            <a:r>
              <a:rPr lang="uk-UA" sz="1900" dirty="0" smtClean="0">
                <a:solidFill>
                  <a:srgbClr val="443008"/>
                </a:solidFill>
              </a:rPr>
              <a:t>це лише акустичне сприймання звукоряду без концентрації на </a:t>
            </a:r>
            <a:r>
              <a:rPr lang="uk-UA" sz="1900" dirty="0" smtClean="0">
                <a:solidFill>
                  <a:srgbClr val="443008"/>
                </a:solidFill>
              </a:rPr>
              <a:t>розумінні </a:t>
            </a:r>
            <a:r>
              <a:rPr lang="uk-UA" sz="1900" dirty="0" smtClean="0">
                <a:solidFill>
                  <a:srgbClr val="443008"/>
                </a:solidFill>
              </a:rPr>
              <a:t>його змісту.  </a:t>
            </a:r>
          </a:p>
          <a:p>
            <a:pPr algn="just"/>
            <a:r>
              <a:rPr lang="uk-UA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Аудіювання</a:t>
            </a:r>
            <a:r>
              <a:rPr lang="uk-UA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1800" dirty="0">
                <a:solidFill>
                  <a:srgbClr val="443008"/>
                </a:solidFill>
              </a:rPr>
              <a:t>– </a:t>
            </a:r>
            <a:r>
              <a:rPr lang="uk-UA" sz="1900" dirty="0">
                <a:solidFill>
                  <a:srgbClr val="443008"/>
                </a:solidFill>
              </a:rPr>
              <a:t>це комплексна мовленнєва розумова діяльність, яка ґрунтується на природних здібностях людини, удосконалюється у процесі її розвитку і дає їй можливість розуміти інформацію в акустичному коді, зберігати її в пам’яті, відбирати й оцінювати її згідно з інтересами чи поставленими завданнями</a:t>
            </a:r>
            <a:r>
              <a:rPr lang="uk-UA" sz="1900" dirty="0" smtClean="0">
                <a:solidFill>
                  <a:srgbClr val="443008"/>
                </a:solidFill>
              </a:rPr>
              <a:t>.</a:t>
            </a:r>
          </a:p>
          <a:p>
            <a:pPr algn="just"/>
            <a:r>
              <a:rPr lang="uk-UA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Аудитивна компетентність</a:t>
            </a:r>
            <a:r>
              <a:rPr lang="es-E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(АК)</a:t>
            </a:r>
            <a:r>
              <a:rPr lang="uk-UA" sz="1900" dirty="0" smtClean="0">
                <a:solidFill>
                  <a:srgbClr val="443008"/>
                </a:solidFill>
              </a:rPr>
              <a:t> – здатність слухати автентичні тексти різних жанрів і видів із різним рівнем розуміння змісту в умовах прямого й опосередкованого спілкування.</a:t>
            </a:r>
            <a:endParaRPr lang="uk-UA" sz="1900" dirty="0">
              <a:solidFill>
                <a:srgbClr val="4430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29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Co</a:t>
            </a:r>
            <a:r>
              <a:rPr lang="es-ES" sz="2000" dirty="0" smtClean="0"/>
              <a:t>mponentes de la</a:t>
            </a:r>
            <a:r>
              <a:rPr lang="uk-UA" sz="2000" dirty="0" smtClean="0"/>
              <a:t> </a:t>
            </a:r>
            <a:r>
              <a:rPr lang="es-ES" sz="2000" dirty="0" smtClean="0"/>
              <a:t>C.A.</a:t>
            </a:r>
            <a:endParaRPr lang="uk-UA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ES" sz="2000" b="1" dirty="0" smtClean="0">
                <a:solidFill>
                  <a:srgbClr val="3E2C08"/>
                </a:solidFill>
              </a:rPr>
              <a:t>Microhabilidades o procedimientos o estrategias </a:t>
            </a:r>
            <a:r>
              <a:rPr lang="es-ES" sz="2000" dirty="0" smtClean="0"/>
              <a:t>(</a:t>
            </a:r>
            <a:r>
              <a:rPr lang="es-ES" sz="2000" dirty="0" smtClean="0">
                <a:solidFill>
                  <a:srgbClr val="443008"/>
                </a:solidFill>
              </a:rPr>
              <a:t>reconocer, seleccionar, interpretar, inferir, anticipar, retener)</a:t>
            </a:r>
          </a:p>
          <a:p>
            <a:r>
              <a:rPr lang="es-ES" sz="2000" b="1" dirty="0" smtClean="0">
                <a:solidFill>
                  <a:srgbClr val="443008"/>
                </a:solidFill>
              </a:rPr>
              <a:t>Conceptos </a:t>
            </a:r>
            <a:r>
              <a:rPr lang="es-ES" sz="2000" dirty="0" smtClean="0">
                <a:solidFill>
                  <a:srgbClr val="443008"/>
                </a:solidFill>
              </a:rPr>
              <a:t>(texto: adecuación, coherencia, cohesión, gramática, presentación, estilística)</a:t>
            </a:r>
            <a:endParaRPr lang="es-ES" sz="2000" b="1" dirty="0" smtClean="0">
              <a:solidFill>
                <a:srgbClr val="443008"/>
              </a:solidFill>
            </a:endParaRPr>
          </a:p>
          <a:p>
            <a:r>
              <a:rPr lang="es-ES" sz="2000" b="1" dirty="0" smtClean="0">
                <a:solidFill>
                  <a:srgbClr val="443008"/>
                </a:solidFill>
              </a:rPr>
              <a:t>Actitudes </a:t>
            </a:r>
            <a:r>
              <a:rPr lang="es-ES" sz="2000" dirty="0" smtClean="0">
                <a:solidFill>
                  <a:srgbClr val="443008"/>
                </a:solidFill>
              </a:rPr>
              <a:t>(cultura oral, Yo-receptor, diálogos y conversación, parlamentos)</a:t>
            </a:r>
            <a:endParaRPr lang="es-ES" sz="2000" dirty="0">
              <a:solidFill>
                <a:srgbClr val="443008"/>
              </a:solidFill>
            </a:endParaRPr>
          </a:p>
          <a:p>
            <a:endParaRPr lang="uk-UA" sz="2000" b="1" dirty="0">
              <a:solidFill>
                <a:srgbClr val="3E2C08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1579" y="339114"/>
            <a:ext cx="4041775" cy="639762"/>
          </a:xfrm>
        </p:spPr>
        <p:txBody>
          <a:bodyPr/>
          <a:lstStyle/>
          <a:p>
            <a:r>
              <a:rPr lang="uk-UA" dirty="0"/>
              <a:t>С</a:t>
            </a:r>
            <a:r>
              <a:rPr lang="uk-UA" dirty="0" smtClean="0"/>
              <a:t>кладові </a:t>
            </a:r>
            <a:r>
              <a:rPr lang="uk-UA" dirty="0"/>
              <a:t>АК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407877" y="973015"/>
            <a:ext cx="4478215" cy="5673970"/>
          </a:xfrm>
        </p:spPr>
        <p:txBody>
          <a:bodyPr>
            <a:normAutofit fontScale="85000" lnSpcReduction="20000"/>
          </a:bodyPr>
          <a:lstStyle/>
          <a:p>
            <a:r>
              <a:rPr lang="uk-UA" sz="2000" b="1" dirty="0" smtClean="0">
                <a:solidFill>
                  <a:srgbClr val="3E2C08"/>
                </a:solidFill>
              </a:rPr>
              <a:t>Вміння</a:t>
            </a:r>
            <a:r>
              <a:rPr lang="uk-UA" sz="2200" b="1" dirty="0" smtClean="0">
                <a:solidFill>
                  <a:srgbClr val="3E2C08"/>
                </a:solidFill>
              </a:rPr>
              <a:t> </a:t>
            </a:r>
            <a:r>
              <a:rPr lang="uk-UA" sz="1800" dirty="0" smtClean="0">
                <a:solidFill>
                  <a:srgbClr val="443008"/>
                </a:solidFill>
              </a:rPr>
              <a:t>(мовленнєві, компенсаторні, інтелектуальні, організаційно-навчальні</a:t>
            </a:r>
            <a:r>
              <a:rPr lang="uk-UA" sz="1600" dirty="0" smtClean="0">
                <a:solidFill>
                  <a:srgbClr val="443008"/>
                </a:solidFill>
              </a:rPr>
              <a:t>)</a:t>
            </a:r>
            <a:endParaRPr lang="es-ES" sz="1600" dirty="0">
              <a:solidFill>
                <a:srgbClr val="443008"/>
              </a:solidFill>
            </a:endParaRPr>
          </a:p>
          <a:p>
            <a:r>
              <a:rPr lang="uk-UA" sz="2000" b="1" dirty="0" smtClean="0">
                <a:solidFill>
                  <a:srgbClr val="443008"/>
                </a:solidFill>
              </a:rPr>
              <a:t>Навички</a:t>
            </a:r>
            <a:r>
              <a:rPr lang="uk-UA" sz="2200" b="1" dirty="0" smtClean="0">
                <a:solidFill>
                  <a:srgbClr val="443008"/>
                </a:solidFill>
              </a:rPr>
              <a:t> </a:t>
            </a:r>
            <a:r>
              <a:rPr lang="uk-UA" sz="1800" dirty="0" smtClean="0">
                <a:solidFill>
                  <a:srgbClr val="443008"/>
                </a:solidFill>
              </a:rPr>
              <a:t>(слухові, лексичні, граматичні)</a:t>
            </a:r>
            <a:endParaRPr lang="es-ES" sz="1800" b="1" dirty="0">
              <a:solidFill>
                <a:srgbClr val="443008"/>
              </a:solidFill>
            </a:endParaRPr>
          </a:p>
          <a:p>
            <a:r>
              <a:rPr lang="uk-UA" sz="2000" b="1" dirty="0" smtClean="0">
                <a:solidFill>
                  <a:srgbClr val="443008"/>
                </a:solidFill>
              </a:rPr>
              <a:t>Знання </a:t>
            </a:r>
            <a:r>
              <a:rPr lang="uk-UA" sz="1800" dirty="0" smtClean="0">
                <a:solidFill>
                  <a:srgbClr val="443008"/>
                </a:solidFill>
              </a:rPr>
              <a:t>(декларативні: мовні, країнознавчі; процедурні: лінгвосоціокультурні)</a:t>
            </a:r>
            <a:endParaRPr lang="es-ES" sz="1800" b="1" dirty="0">
              <a:solidFill>
                <a:srgbClr val="443008"/>
              </a:solidFill>
            </a:endParaRPr>
          </a:p>
          <a:p>
            <a:r>
              <a:rPr lang="uk-UA" sz="1900" b="1" dirty="0">
                <a:solidFill>
                  <a:srgbClr val="443008"/>
                </a:solidFill>
              </a:rPr>
              <a:t>Комунікативні </a:t>
            </a:r>
            <a:r>
              <a:rPr lang="uk-UA" sz="1900" b="1" dirty="0" smtClean="0">
                <a:solidFill>
                  <a:srgbClr val="443008"/>
                </a:solidFill>
              </a:rPr>
              <a:t>здібності </a:t>
            </a:r>
            <a:r>
              <a:rPr lang="uk-UA" sz="1800" dirty="0" smtClean="0">
                <a:solidFill>
                  <a:srgbClr val="443008"/>
                </a:solidFill>
              </a:rPr>
              <a:t>(адекватна </a:t>
            </a:r>
            <a:r>
              <a:rPr lang="uk-UA" sz="1800" dirty="0">
                <a:solidFill>
                  <a:srgbClr val="443008"/>
                </a:solidFill>
              </a:rPr>
              <a:t>реакцію </a:t>
            </a:r>
            <a:r>
              <a:rPr lang="uk-UA" sz="1800" dirty="0" smtClean="0">
                <a:solidFill>
                  <a:srgbClr val="443008"/>
                </a:solidFill>
              </a:rPr>
              <a:t>на </a:t>
            </a:r>
            <a:r>
              <a:rPr lang="uk-UA" sz="1800" dirty="0">
                <a:solidFill>
                  <a:srgbClr val="443008"/>
                </a:solidFill>
              </a:rPr>
              <a:t>пропозиції </a:t>
            </a:r>
            <a:r>
              <a:rPr lang="uk-UA" sz="1800" dirty="0" smtClean="0">
                <a:solidFill>
                  <a:srgbClr val="443008"/>
                </a:solidFill>
              </a:rPr>
              <a:t>мовця; вміння </a:t>
            </a:r>
            <a:r>
              <a:rPr lang="uk-UA" sz="1800" dirty="0">
                <a:solidFill>
                  <a:srgbClr val="443008"/>
                </a:solidFill>
              </a:rPr>
              <a:t>вислухати, не перериваючи </a:t>
            </a:r>
            <a:r>
              <a:rPr lang="uk-UA" sz="1800" dirty="0" smtClean="0">
                <a:solidFill>
                  <a:srgbClr val="443008"/>
                </a:solidFill>
              </a:rPr>
              <a:t>співрозмовника; </a:t>
            </a:r>
            <a:r>
              <a:rPr lang="uk-UA" sz="1800" dirty="0">
                <a:solidFill>
                  <a:srgbClr val="443008"/>
                </a:solidFill>
              </a:rPr>
              <a:t>брати почуте до </a:t>
            </a:r>
            <a:r>
              <a:rPr lang="uk-UA" sz="1800" dirty="0" smtClean="0">
                <a:solidFill>
                  <a:srgbClr val="443008"/>
                </a:solidFill>
              </a:rPr>
              <a:t>уваги; </a:t>
            </a:r>
            <a:r>
              <a:rPr lang="uk-UA" sz="1800" dirty="0">
                <a:solidFill>
                  <a:srgbClr val="443008"/>
                </a:solidFill>
              </a:rPr>
              <a:t>цінувати мовленнєвого партнера незалежно від ступеня прихильності до </a:t>
            </a:r>
            <a:r>
              <a:rPr lang="uk-UA" sz="1800" dirty="0" smtClean="0">
                <a:solidFill>
                  <a:srgbClr val="443008"/>
                </a:solidFill>
              </a:rPr>
              <a:t>нього, </a:t>
            </a:r>
            <a:r>
              <a:rPr lang="uk-UA" sz="1800" dirty="0">
                <a:solidFill>
                  <a:srgbClr val="443008"/>
                </a:solidFill>
              </a:rPr>
              <a:t>визнавати його </a:t>
            </a:r>
            <a:r>
              <a:rPr lang="uk-UA" sz="1800" dirty="0" smtClean="0">
                <a:solidFill>
                  <a:srgbClr val="443008"/>
                </a:solidFill>
              </a:rPr>
              <a:t>чесноти; </a:t>
            </a:r>
            <a:r>
              <a:rPr lang="uk-UA" sz="1800" dirty="0">
                <a:solidFill>
                  <a:srgbClr val="443008"/>
                </a:solidFill>
              </a:rPr>
              <a:t>орієнтуватися в ситуації </a:t>
            </a:r>
            <a:r>
              <a:rPr lang="uk-UA" sz="1800" dirty="0" smtClean="0">
                <a:solidFill>
                  <a:srgbClr val="443008"/>
                </a:solidFill>
              </a:rPr>
              <a:t>спілкування)</a:t>
            </a:r>
            <a:endParaRPr lang="es-ES" sz="1800" dirty="0">
              <a:solidFill>
                <a:srgbClr val="443008"/>
              </a:solidFill>
            </a:endParaRPr>
          </a:p>
          <a:p>
            <a:r>
              <a:rPr lang="uk-UA" sz="1900" b="1" dirty="0">
                <a:solidFill>
                  <a:srgbClr val="443008"/>
                </a:solidFill>
              </a:rPr>
              <a:t>Індивідуально-психологічні особливості </a:t>
            </a:r>
            <a:r>
              <a:rPr lang="uk-UA" sz="1900" b="1" dirty="0" smtClean="0">
                <a:solidFill>
                  <a:srgbClr val="443008"/>
                </a:solidFill>
              </a:rPr>
              <a:t>студентів </a:t>
            </a:r>
            <a:r>
              <a:rPr lang="uk-UA" sz="1800" dirty="0" smtClean="0">
                <a:solidFill>
                  <a:srgbClr val="443008"/>
                </a:solidFill>
              </a:rPr>
              <a:t>(кмітливість; </a:t>
            </a:r>
            <a:r>
              <a:rPr lang="uk-UA" sz="1800" dirty="0">
                <a:solidFill>
                  <a:srgbClr val="443008"/>
                </a:solidFill>
              </a:rPr>
              <a:t>вміння чути й швидко реагувати на сигнали усномовленнєвої </a:t>
            </a:r>
            <a:r>
              <a:rPr lang="uk-UA" sz="1800" dirty="0" smtClean="0">
                <a:solidFill>
                  <a:srgbClr val="443008"/>
                </a:solidFill>
              </a:rPr>
              <a:t>комунікації; </a:t>
            </a:r>
            <a:r>
              <a:rPr lang="uk-UA" sz="1800" dirty="0">
                <a:solidFill>
                  <a:srgbClr val="443008"/>
                </a:solidFill>
              </a:rPr>
              <a:t>вміння переключатися з однієї розумової операції на </a:t>
            </a:r>
            <a:r>
              <a:rPr lang="uk-UA" sz="1800" dirty="0" smtClean="0">
                <a:solidFill>
                  <a:srgbClr val="443008"/>
                </a:solidFill>
              </a:rPr>
              <a:t>іншу; </a:t>
            </a:r>
            <a:r>
              <a:rPr lang="uk-UA" sz="1800" dirty="0">
                <a:solidFill>
                  <a:srgbClr val="443008"/>
                </a:solidFill>
              </a:rPr>
              <a:t>швидко схоплювати тему повідомлення, співвідносити її з широким контекстом; рівень розвитку / сформованості уваги, артикулювання, мовленнєвого слуху, аудитивної пам’яті, ймовірного </a:t>
            </a:r>
            <a:r>
              <a:rPr lang="uk-UA" sz="1800" dirty="0" smtClean="0">
                <a:solidFill>
                  <a:srgbClr val="443008"/>
                </a:solidFill>
              </a:rPr>
              <a:t>прогнозування; </a:t>
            </a:r>
            <a:r>
              <a:rPr lang="uk-UA" sz="1800" dirty="0">
                <a:solidFill>
                  <a:srgbClr val="443008"/>
                </a:solidFill>
              </a:rPr>
              <a:t>спрямованість </a:t>
            </a:r>
            <a:r>
              <a:rPr lang="uk-UA" sz="1800" dirty="0" smtClean="0">
                <a:solidFill>
                  <a:srgbClr val="443008"/>
                </a:solidFill>
              </a:rPr>
              <a:t>на </a:t>
            </a:r>
            <a:r>
              <a:rPr lang="uk-UA" sz="1800" dirty="0">
                <a:solidFill>
                  <a:srgbClr val="443008"/>
                </a:solidFill>
              </a:rPr>
              <a:t>пізнавальну діяльність та </a:t>
            </a:r>
            <a:r>
              <a:rPr lang="uk-UA" sz="1800" dirty="0" smtClean="0">
                <a:solidFill>
                  <a:srgbClr val="443008"/>
                </a:solidFill>
              </a:rPr>
              <a:t>мотивація)</a:t>
            </a:r>
            <a:endParaRPr lang="es-ES" sz="1800" dirty="0">
              <a:solidFill>
                <a:srgbClr val="443008"/>
              </a:solidFill>
            </a:endParaRPr>
          </a:p>
          <a:p>
            <a:pPr algn="just"/>
            <a:endParaRPr lang="uk-UA" sz="1900" b="1" dirty="0">
              <a:solidFill>
                <a:srgbClr val="4430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33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760" y="111211"/>
            <a:ext cx="8260672" cy="864974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443008"/>
                </a:solidFill>
              </a:rPr>
              <a:t>Мікровміння (прийоми, стратегії)</a:t>
            </a:r>
            <a:br>
              <a:rPr lang="uk-UA" sz="2400" b="1" dirty="0" smtClean="0">
                <a:solidFill>
                  <a:srgbClr val="443008"/>
                </a:solidFill>
              </a:rPr>
            </a:br>
            <a:r>
              <a:rPr lang="uk-UA" sz="2400" b="1" dirty="0" smtClean="0">
                <a:solidFill>
                  <a:srgbClr val="443008"/>
                </a:solidFill>
              </a:rPr>
              <a:t>аудіювання</a:t>
            </a:r>
            <a:endParaRPr lang="uk-UA" sz="2400" b="1" dirty="0">
              <a:solidFill>
                <a:srgbClr val="443008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22" y="1643449"/>
            <a:ext cx="4349578" cy="4979773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708" y="963827"/>
            <a:ext cx="4188940" cy="5807675"/>
          </a:xfrm>
        </p:spPr>
      </p:pic>
    </p:spTree>
    <p:extLst>
      <p:ext uri="{BB962C8B-B14F-4D97-AF65-F5344CB8AC3E}">
        <p14:creationId xmlns:p14="http://schemas.microsoft.com/office/powerpoint/2010/main" val="394118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545" y="593723"/>
            <a:ext cx="7327557" cy="1039427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443008"/>
                </a:solidFill>
              </a:rPr>
              <a:t>Сучасні засоби формування АК</a:t>
            </a:r>
            <a:endParaRPr lang="uk-UA" b="1" dirty="0">
              <a:solidFill>
                <a:srgbClr val="443008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26508"/>
            <a:ext cx="8229600" cy="4374292"/>
          </a:xfrm>
        </p:spPr>
        <p:txBody>
          <a:bodyPr>
            <a:normAutofit fontScale="92500"/>
          </a:bodyPr>
          <a:lstStyle/>
          <a:p>
            <a:r>
              <a:rPr lang="uk-UA" sz="1900" dirty="0" smtClean="0">
                <a:solidFill>
                  <a:srgbClr val="443008"/>
                </a:solidFill>
              </a:rPr>
              <a:t>Класифікація </a:t>
            </a:r>
            <a:r>
              <a:rPr lang="uk-UA" sz="1900" b="1" dirty="0" smtClean="0">
                <a:solidFill>
                  <a:srgbClr val="443008"/>
                </a:solidFill>
              </a:rPr>
              <a:t>засобів навчання </a:t>
            </a:r>
            <a:r>
              <a:rPr lang="uk-UA" sz="1900" dirty="0">
                <a:solidFill>
                  <a:srgbClr val="443008"/>
                </a:solidFill>
              </a:rPr>
              <a:t>Едварда Флемінга та Яна </a:t>
            </a:r>
            <a:r>
              <a:rPr lang="uk-UA" sz="1900" dirty="0" smtClean="0">
                <a:solidFill>
                  <a:srgbClr val="443008"/>
                </a:solidFill>
              </a:rPr>
              <a:t>Якобі:</a:t>
            </a:r>
          </a:p>
          <a:p>
            <a:pPr marL="114300" indent="0" algn="just">
              <a:buNone/>
            </a:pPr>
            <a:r>
              <a:rPr lang="uk-UA" sz="1800" dirty="0" smtClean="0">
                <a:solidFill>
                  <a:srgbClr val="443008"/>
                </a:solidFill>
              </a:rPr>
              <a:t>1</a:t>
            </a:r>
            <a:r>
              <a:rPr lang="uk-UA" sz="1800" dirty="0">
                <a:solidFill>
                  <a:srgbClr val="443008"/>
                </a:solidFill>
              </a:rPr>
              <a:t>) </a:t>
            </a:r>
            <a:r>
              <a:rPr lang="uk-UA" sz="1800" i="1" u="sng" dirty="0">
                <a:solidFill>
                  <a:srgbClr val="443008"/>
                </a:solidFill>
              </a:rPr>
              <a:t>природні</a:t>
            </a:r>
            <a:r>
              <a:rPr lang="uk-UA" sz="1800" dirty="0">
                <a:solidFill>
                  <a:srgbClr val="443008"/>
                </a:solidFill>
              </a:rPr>
              <a:t> засоби, що безпосередньо представляють саму дійсність;</a:t>
            </a:r>
          </a:p>
          <a:p>
            <a:pPr marL="114300" indent="0" algn="just">
              <a:buNone/>
            </a:pPr>
            <a:r>
              <a:rPr lang="uk-UA" sz="1800" dirty="0" smtClean="0">
                <a:solidFill>
                  <a:srgbClr val="443008"/>
                </a:solidFill>
              </a:rPr>
              <a:t>2</a:t>
            </a:r>
            <a:r>
              <a:rPr lang="uk-UA" sz="1800" dirty="0">
                <a:solidFill>
                  <a:srgbClr val="443008"/>
                </a:solidFill>
              </a:rPr>
              <a:t>) </a:t>
            </a:r>
            <a:r>
              <a:rPr lang="uk-UA" sz="1800" i="1" u="sng" dirty="0">
                <a:solidFill>
                  <a:srgbClr val="443008"/>
                </a:solidFill>
              </a:rPr>
              <a:t>технічні</a:t>
            </a:r>
            <a:r>
              <a:rPr lang="uk-UA" sz="1800" dirty="0">
                <a:solidFill>
                  <a:srgbClr val="443008"/>
                </a:solidFill>
              </a:rPr>
              <a:t> засоби (візуальні, аудіовізуальні, автоматичні), що відображають дійсність побічно;</a:t>
            </a:r>
          </a:p>
          <a:p>
            <a:pPr marL="114300" indent="0" algn="just">
              <a:buNone/>
            </a:pPr>
            <a:r>
              <a:rPr lang="uk-UA" sz="1800" dirty="0" smtClean="0">
                <a:solidFill>
                  <a:srgbClr val="443008"/>
                </a:solidFill>
              </a:rPr>
              <a:t>3</a:t>
            </a:r>
            <a:r>
              <a:rPr lang="uk-UA" sz="1800" dirty="0">
                <a:solidFill>
                  <a:srgbClr val="443008"/>
                </a:solidFill>
              </a:rPr>
              <a:t>) </a:t>
            </a:r>
            <a:r>
              <a:rPr lang="uk-UA" sz="1800" i="1" u="sng" dirty="0">
                <a:solidFill>
                  <a:srgbClr val="443008"/>
                </a:solidFill>
              </a:rPr>
              <a:t>символічні</a:t>
            </a:r>
            <a:r>
              <a:rPr lang="uk-UA" sz="1800" dirty="0">
                <a:solidFill>
                  <a:srgbClr val="443008"/>
                </a:solidFill>
              </a:rPr>
              <a:t> засоби, що відображають дійсність за допомогою відповідної символіки, наприклад живого і друкованого слова, звуків, технічних малюнків, графіків </a:t>
            </a:r>
            <a:r>
              <a:rPr lang="uk-UA" sz="1800" dirty="0" smtClean="0">
                <a:solidFill>
                  <a:srgbClr val="443008"/>
                </a:solidFill>
              </a:rPr>
              <a:t>тощо.</a:t>
            </a:r>
            <a:endParaRPr lang="uk-UA" sz="1800" dirty="0">
              <a:solidFill>
                <a:srgbClr val="443008"/>
              </a:solidFill>
            </a:endParaRPr>
          </a:p>
          <a:p>
            <a:endParaRPr lang="uk-UA" sz="1900" dirty="0" smtClean="0">
              <a:solidFill>
                <a:srgbClr val="443008"/>
              </a:solidFill>
            </a:endParaRPr>
          </a:p>
          <a:p>
            <a:r>
              <a:rPr lang="uk-UA" sz="1900" dirty="0" smtClean="0">
                <a:solidFill>
                  <a:srgbClr val="443008"/>
                </a:solidFill>
              </a:rPr>
              <a:t>Класифікація </a:t>
            </a:r>
            <a:r>
              <a:rPr lang="uk-UA" sz="1900" b="1" dirty="0" smtClean="0">
                <a:solidFill>
                  <a:srgbClr val="443008"/>
                </a:solidFill>
              </a:rPr>
              <a:t>аудіовізуальних </a:t>
            </a:r>
            <a:r>
              <a:rPr lang="uk-UA" sz="1900" b="1" dirty="0">
                <a:solidFill>
                  <a:srgbClr val="443008"/>
                </a:solidFill>
              </a:rPr>
              <a:t>засобів </a:t>
            </a:r>
            <a:r>
              <a:rPr lang="uk-UA" sz="1900" b="1" dirty="0" smtClean="0">
                <a:solidFill>
                  <a:srgbClr val="443008"/>
                </a:solidFill>
              </a:rPr>
              <a:t> </a:t>
            </a:r>
            <a:r>
              <a:rPr lang="uk-UA" sz="1900" dirty="0" smtClean="0">
                <a:solidFill>
                  <a:srgbClr val="443008"/>
                </a:solidFill>
              </a:rPr>
              <a:t>М. В. Ляховицького</a:t>
            </a:r>
            <a:r>
              <a:rPr lang="uk-UA" sz="1800" dirty="0" smtClean="0">
                <a:solidFill>
                  <a:srgbClr val="443008"/>
                </a:solidFill>
              </a:rPr>
              <a:t>:</a:t>
            </a:r>
          </a:p>
          <a:p>
            <a:pPr marL="114300" indent="0">
              <a:buNone/>
            </a:pPr>
            <a:r>
              <a:rPr lang="uk-UA" sz="1800" dirty="0">
                <a:solidFill>
                  <a:srgbClr val="443008"/>
                </a:solidFill>
              </a:rPr>
              <a:t>1) </a:t>
            </a:r>
            <a:r>
              <a:rPr lang="uk-UA" sz="1800" i="1" u="sng" dirty="0">
                <a:solidFill>
                  <a:srgbClr val="443008"/>
                </a:solidFill>
              </a:rPr>
              <a:t>візуальні</a:t>
            </a:r>
            <a:r>
              <a:rPr lang="uk-UA" sz="1800" dirty="0">
                <a:solidFill>
                  <a:srgbClr val="443008"/>
                </a:solidFill>
              </a:rPr>
              <a:t> (зорові) - малюнки, таблиці, схеми, репродукції картин, </a:t>
            </a:r>
            <a:r>
              <a:rPr lang="uk-UA" sz="1800" dirty="0" smtClean="0">
                <a:solidFill>
                  <a:srgbClr val="443008"/>
                </a:solidFill>
              </a:rPr>
              <a:t>діафільми тощо;</a:t>
            </a:r>
            <a:endParaRPr lang="uk-UA" sz="1800" dirty="0">
              <a:solidFill>
                <a:srgbClr val="443008"/>
              </a:solidFill>
            </a:endParaRPr>
          </a:p>
          <a:p>
            <a:pPr marL="114300" indent="0">
              <a:buNone/>
            </a:pPr>
            <a:r>
              <a:rPr lang="uk-UA" sz="1800" dirty="0">
                <a:solidFill>
                  <a:srgbClr val="443008"/>
                </a:solidFill>
              </a:rPr>
              <a:t>2) </a:t>
            </a:r>
            <a:r>
              <a:rPr lang="uk-UA" sz="1800" i="1" u="sng" dirty="0" smtClean="0">
                <a:solidFill>
                  <a:srgbClr val="443008"/>
                </a:solidFill>
              </a:rPr>
              <a:t>аудитивні</a:t>
            </a:r>
            <a:r>
              <a:rPr lang="uk-UA" sz="1800" dirty="0" smtClean="0">
                <a:solidFill>
                  <a:srgbClr val="443008"/>
                </a:solidFill>
              </a:rPr>
              <a:t> </a:t>
            </a:r>
            <a:r>
              <a:rPr lang="uk-UA" sz="1800" dirty="0">
                <a:solidFill>
                  <a:srgbClr val="443008"/>
                </a:solidFill>
              </a:rPr>
              <a:t>(слухові) - фонозаписи, </a:t>
            </a:r>
            <a:r>
              <a:rPr lang="uk-UA" sz="1800" dirty="0" smtClean="0">
                <a:solidFill>
                  <a:srgbClr val="443008"/>
                </a:solidFill>
              </a:rPr>
              <a:t>радіотрансляції тощо</a:t>
            </a:r>
            <a:r>
              <a:rPr lang="uk-UA" sz="1800" dirty="0">
                <a:solidFill>
                  <a:srgbClr val="443008"/>
                </a:solidFill>
              </a:rPr>
              <a:t>;</a:t>
            </a:r>
          </a:p>
          <a:p>
            <a:pPr marL="114300" indent="0">
              <a:buNone/>
            </a:pPr>
            <a:r>
              <a:rPr lang="uk-UA" sz="1800" dirty="0">
                <a:solidFill>
                  <a:srgbClr val="443008"/>
                </a:solidFill>
              </a:rPr>
              <a:t>3) </a:t>
            </a:r>
            <a:r>
              <a:rPr lang="uk-UA" sz="1800" i="1" u="sng" dirty="0">
                <a:solidFill>
                  <a:srgbClr val="443008"/>
                </a:solidFill>
              </a:rPr>
              <a:t>власне аудіовізуальні </a:t>
            </a:r>
            <a:r>
              <a:rPr lang="uk-UA" sz="1800" dirty="0">
                <a:solidFill>
                  <a:srgbClr val="443008"/>
                </a:solidFill>
              </a:rPr>
              <a:t>(зорово-слухові) - кінофільми, </a:t>
            </a:r>
            <a:r>
              <a:rPr lang="uk-UA" sz="1800" dirty="0" smtClean="0">
                <a:solidFill>
                  <a:srgbClr val="443008"/>
                </a:solidFill>
              </a:rPr>
              <a:t>телефільми, діафільми </a:t>
            </a:r>
            <a:r>
              <a:rPr lang="uk-UA" sz="1800" dirty="0">
                <a:solidFill>
                  <a:srgbClr val="443008"/>
                </a:solidFill>
              </a:rPr>
              <a:t>із звуковим супроводженням, комп'ютерні програми і </a:t>
            </a:r>
            <a:r>
              <a:rPr lang="uk-UA" sz="1800" dirty="0" smtClean="0">
                <a:solidFill>
                  <a:srgbClr val="443008"/>
                </a:solidFill>
              </a:rPr>
              <a:t>тощо.</a:t>
            </a:r>
            <a:endParaRPr lang="uk-UA" sz="1800" dirty="0">
              <a:solidFill>
                <a:srgbClr val="4430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06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0962" y="556653"/>
            <a:ext cx="6895070" cy="1039427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443008"/>
                </a:solidFill>
              </a:rPr>
              <a:t>Сучасні засоби формування АК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36806"/>
            <a:ext cx="8229600" cy="4373563"/>
          </a:xfrm>
        </p:spPr>
        <p:txBody>
          <a:bodyPr>
            <a:normAutofit fontScale="85000" lnSpcReduction="10000"/>
          </a:bodyPr>
          <a:lstStyle/>
          <a:p>
            <a:pPr marL="114300" indent="0" algn="just">
              <a:buNone/>
            </a:pPr>
            <a:r>
              <a:rPr lang="uk-UA" dirty="0">
                <a:solidFill>
                  <a:srgbClr val="443008"/>
                </a:solidFill>
              </a:rPr>
              <a:t>За класифікацією О.Б. Борисюка </a:t>
            </a:r>
            <a:r>
              <a:rPr lang="uk-UA" b="1" dirty="0">
                <a:solidFill>
                  <a:srgbClr val="443008"/>
                </a:solidFill>
              </a:rPr>
              <a:t>аудіовізуальні засоби </a:t>
            </a:r>
            <a:r>
              <a:rPr lang="uk-UA" b="1" dirty="0" smtClean="0">
                <a:solidFill>
                  <a:srgbClr val="443008"/>
                </a:solidFill>
              </a:rPr>
              <a:t>навчання</a:t>
            </a:r>
            <a:r>
              <a:rPr lang="uk-UA" dirty="0" smtClean="0">
                <a:solidFill>
                  <a:srgbClr val="443008"/>
                </a:solidFill>
              </a:rPr>
              <a:t> на </a:t>
            </a:r>
            <a:r>
              <a:rPr lang="uk-UA" dirty="0">
                <a:solidFill>
                  <a:srgbClr val="443008"/>
                </a:solidFill>
              </a:rPr>
              <a:t>сучасному етапі включають в себе:</a:t>
            </a:r>
          </a:p>
          <a:p>
            <a:pPr algn="just"/>
            <a:r>
              <a:rPr lang="uk-UA" i="1" u="sng" dirty="0" smtClean="0">
                <a:solidFill>
                  <a:srgbClr val="443008"/>
                </a:solidFill>
              </a:rPr>
              <a:t>Фонограми</a:t>
            </a:r>
            <a:r>
              <a:rPr lang="uk-UA" dirty="0">
                <a:solidFill>
                  <a:srgbClr val="443008"/>
                </a:solidFill>
              </a:rPr>
              <a:t>: всі види фоновправ, фонотести, фонозаписи текстів, оповідань, аудіоуроки і аудіолекції.</a:t>
            </a:r>
          </a:p>
          <a:p>
            <a:pPr algn="just"/>
            <a:r>
              <a:rPr lang="uk-UA" i="1" u="sng" dirty="0" smtClean="0">
                <a:solidFill>
                  <a:srgbClr val="443008"/>
                </a:solidFill>
              </a:rPr>
              <a:t>Відеопродукція</a:t>
            </a:r>
            <a:r>
              <a:rPr lang="uk-UA" dirty="0">
                <a:solidFill>
                  <a:srgbClr val="443008"/>
                </a:solidFill>
              </a:rPr>
              <a:t>: відеофрагменти, відеоуроки, відеофільми, відеолекції, тематичні слайди і транспаранти.</a:t>
            </a:r>
          </a:p>
          <a:p>
            <a:pPr algn="just"/>
            <a:r>
              <a:rPr lang="uk-UA" i="1" u="sng" dirty="0" smtClean="0">
                <a:solidFill>
                  <a:srgbClr val="443008"/>
                </a:solidFill>
              </a:rPr>
              <a:t>Комп'ютерні </a:t>
            </a:r>
            <a:r>
              <a:rPr lang="uk-UA" i="1" u="sng" dirty="0">
                <a:solidFill>
                  <a:srgbClr val="443008"/>
                </a:solidFill>
              </a:rPr>
              <a:t>навчальні посібники</a:t>
            </a:r>
            <a:r>
              <a:rPr lang="uk-UA" dirty="0">
                <a:solidFill>
                  <a:srgbClr val="443008"/>
                </a:solidFill>
              </a:rPr>
              <a:t>: електронні підручники, самовчителі, посібники, довідники, словники, прикладні навчальні, контролюючі програми, тести та навчальні ігри.</a:t>
            </a:r>
          </a:p>
          <a:p>
            <a:pPr algn="just"/>
            <a:r>
              <a:rPr lang="uk-UA" i="1" u="sng" dirty="0" smtClean="0">
                <a:solidFill>
                  <a:srgbClr val="443008"/>
                </a:solidFill>
              </a:rPr>
              <a:t>Інтернет</a:t>
            </a:r>
            <a:r>
              <a:rPr lang="uk-UA" dirty="0">
                <a:solidFill>
                  <a:srgbClr val="443008"/>
                </a:solidFill>
              </a:rPr>
              <a:t>: мережеві бази даних, відеоконференції, відеотрансляції, віртуальні семінари, телеконференції на спеціальних тематичних форумах, телекомунікаційні проекти.</a:t>
            </a:r>
          </a:p>
        </p:txBody>
      </p:sp>
    </p:spTree>
    <p:extLst>
      <p:ext uri="{BB962C8B-B14F-4D97-AF65-F5344CB8AC3E}">
        <p14:creationId xmlns:p14="http://schemas.microsoft.com/office/powerpoint/2010/main" val="152373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7850" y="1812856"/>
            <a:ext cx="4485841" cy="440740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s-E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spcBef>
                <a:spcPts val="0"/>
              </a:spcBef>
              <a:buNone/>
            </a:pPr>
            <a:endParaRPr lang="uk-UA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spcBef>
                <a:spcPts val="0"/>
              </a:spcBef>
              <a:buNone/>
            </a:pPr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Виконано 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контексті </a:t>
            </a:r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спецкурсу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uk-UA" dirty="0" smtClean="0">
                <a:solidFill>
                  <a:srgbClr val="6044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>
              <a:solidFill>
                <a:srgbClr val="6044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r>
              <a:rPr lang="ru-RU" sz="2400" b="1" dirty="0" smtClean="0">
                <a:solidFill>
                  <a:srgbClr val="6044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400" b="1" dirty="0" smtClean="0">
                <a:solidFill>
                  <a:srgbClr val="6044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 технології навчання іноземних мов і культур</a:t>
            </a:r>
            <a:r>
              <a:rPr lang="ru-RU" sz="2400" b="1" dirty="0" smtClean="0">
                <a:solidFill>
                  <a:srgbClr val="6044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114300" indent="0">
              <a:buNone/>
            </a:pPr>
            <a:endParaRPr lang="es-E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spcBef>
                <a:spcPts val="0"/>
              </a:spcBef>
              <a:buNone/>
            </a:pPr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з досвіду отриманого під час </a:t>
            </a:r>
            <a:endParaRPr lang="es-E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spcBef>
                <a:spcPts val="0"/>
              </a:spcBef>
              <a:buNone/>
            </a:pPr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стажування в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Університеті Гранади</a:t>
            </a:r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факультеті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Ciencias de la Educación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uk-UA" sz="2400" dirty="0">
              <a:solidFill>
                <a:srgbClr val="704F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4300" indent="0">
              <a:buNone/>
            </a:pP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23" y="1711569"/>
            <a:ext cx="3387969" cy="219679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554" y="4185138"/>
            <a:ext cx="3423138" cy="23094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954" y="93784"/>
            <a:ext cx="6318738" cy="147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2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s-ES" sz="2200" b="1" dirty="0" smtClean="0">
                <a:solidFill>
                  <a:srgbClr val="3E2C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Competencia en Comunicación Audiovisual (C.C.A.)</a:t>
            </a:r>
          </a:p>
          <a:p>
            <a:pPr marL="114300" indent="0">
              <a:buNone/>
            </a:pPr>
            <a:endParaRPr lang="es-ES" sz="2400" dirty="0" smtClean="0"/>
          </a:p>
          <a:p>
            <a:pPr marL="114300" indent="0" algn="just">
              <a:buNone/>
            </a:pPr>
            <a:r>
              <a:rPr lang="es-ES" sz="2400" dirty="0" smtClean="0">
                <a:solidFill>
                  <a:srgbClr val="443008"/>
                </a:solidFill>
              </a:rPr>
              <a:t>la capacidad de un individuo para interpretar y analizar desde la reflexión crítica las imágenes y los mensajes audiovisuales y para expresarse con una mínima corrección en el ámbito comunicativo</a:t>
            </a:r>
            <a:r>
              <a:rPr lang="uk-UA" sz="2400" dirty="0" smtClean="0">
                <a:solidFill>
                  <a:srgbClr val="443008"/>
                </a:solidFill>
              </a:rPr>
              <a:t>.</a:t>
            </a:r>
            <a:endParaRPr lang="es-ES" dirty="0" smtClean="0">
              <a:solidFill>
                <a:srgbClr val="443008"/>
              </a:solidFill>
            </a:endParaRPr>
          </a:p>
          <a:p>
            <a:endParaRPr lang="es-ES" dirty="0">
              <a:solidFill>
                <a:srgbClr val="3E2C08"/>
              </a:solidFill>
            </a:endParaRPr>
          </a:p>
          <a:p>
            <a:r>
              <a:rPr lang="es-ES" sz="2200" dirty="0" smtClean="0">
                <a:solidFill>
                  <a:srgbClr val="3E2C08"/>
                </a:solidFill>
              </a:rPr>
              <a:t>2005, El Consejo del Audiovisual de Cataluña</a:t>
            </a:r>
          </a:p>
          <a:p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sz="2600" b="1" dirty="0" smtClean="0">
                <a:solidFill>
                  <a:srgbClr val="3E2C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Аудіовізуалізація</a:t>
            </a:r>
          </a:p>
          <a:p>
            <a:pPr marL="114300" indent="0">
              <a:buNone/>
            </a:pPr>
            <a:endParaRPr lang="uk-UA" dirty="0" smtClean="0"/>
          </a:p>
          <a:p>
            <a:pPr marL="114300" indent="0" algn="just">
              <a:buNone/>
            </a:pPr>
            <a:r>
              <a:rPr lang="uk-UA" sz="2400" dirty="0" smtClean="0">
                <a:solidFill>
                  <a:srgbClr val="443008"/>
                </a:solidFill>
              </a:rPr>
              <a:t>це процес рецептивного сприймання і розуміння аудіовізуальних матеріалів, які одночасно передають аудіо- та візуальну інформацію і також можуть містити образно-схематичні і навіть візуально-текстові додатки.</a:t>
            </a:r>
          </a:p>
          <a:p>
            <a:pPr marL="114300" indent="0" algn="just">
              <a:buNone/>
            </a:pPr>
            <a:endParaRPr lang="uk-UA" sz="2400" dirty="0" smtClean="0">
              <a:solidFill>
                <a:srgbClr val="3E2C08"/>
              </a:solidFill>
            </a:endParaRPr>
          </a:p>
          <a:p>
            <a:r>
              <a:rPr lang="uk-UA" sz="2200" dirty="0" smtClean="0">
                <a:solidFill>
                  <a:srgbClr val="3E2C08"/>
                </a:solidFill>
              </a:rPr>
              <a:t>2011, В.В. Сафонова</a:t>
            </a:r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4684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466" y="842126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es-ES" sz="2200" i="1" dirty="0">
                <a:solidFill>
                  <a:srgbClr val="3E2C08"/>
                </a:solidFill>
              </a:rPr>
              <a:t>Parámetros para trabajar a la hora </a:t>
            </a:r>
            <a:r>
              <a:rPr lang="es-ES" sz="2200" i="1" dirty="0" smtClean="0">
                <a:solidFill>
                  <a:srgbClr val="3E2C08"/>
                </a:solidFill>
              </a:rPr>
              <a:t>de</a:t>
            </a:r>
            <a:br>
              <a:rPr lang="es-ES" sz="2200" i="1" dirty="0" smtClean="0">
                <a:solidFill>
                  <a:srgbClr val="3E2C08"/>
                </a:solidFill>
              </a:rPr>
            </a:br>
            <a:r>
              <a:rPr lang="es-ES" sz="2200" i="1" dirty="0" smtClean="0">
                <a:solidFill>
                  <a:srgbClr val="3E2C08"/>
                </a:solidFill>
              </a:rPr>
              <a:t> </a:t>
            </a:r>
            <a:r>
              <a:rPr lang="es-ES" sz="2200" i="1" dirty="0">
                <a:solidFill>
                  <a:srgbClr val="3E2C08"/>
                </a:solidFill>
              </a:rPr>
              <a:t>desarrollar la </a:t>
            </a:r>
            <a:r>
              <a:rPr lang="es-ES" sz="2200" i="1" dirty="0" smtClean="0">
                <a:solidFill>
                  <a:srgbClr val="3E2C08"/>
                </a:solidFill>
              </a:rPr>
              <a:t>C.C.A.</a:t>
            </a:r>
            <a:r>
              <a:rPr lang="es-ES" sz="3600" i="1" dirty="0">
                <a:solidFill>
                  <a:srgbClr val="3E2C08"/>
                </a:solidFill>
              </a:rPr>
              <a:t/>
            </a:r>
            <a:br>
              <a:rPr lang="es-ES" sz="3600" i="1" dirty="0">
                <a:solidFill>
                  <a:srgbClr val="3E2C08"/>
                </a:solidFill>
              </a:rPr>
            </a:br>
            <a:endParaRPr lang="uk-UA" i="1" dirty="0">
              <a:solidFill>
                <a:srgbClr val="3E2C08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endParaRPr lang="es-ES" sz="2000" dirty="0" smtClean="0"/>
          </a:p>
          <a:p>
            <a:pPr algn="just"/>
            <a:r>
              <a:rPr lang="es-ES" sz="2400" dirty="0">
                <a:solidFill>
                  <a:srgbClr val="3E2C08"/>
                </a:solidFill>
              </a:rPr>
              <a:t>En lo personal: </a:t>
            </a:r>
            <a:r>
              <a:rPr lang="es-ES" sz="2400" dirty="0" smtClean="0">
                <a:solidFill>
                  <a:srgbClr val="3E2C08"/>
                </a:solidFill>
              </a:rPr>
              <a:t>la</a:t>
            </a:r>
            <a:r>
              <a:rPr lang="es-ES" sz="2400" dirty="0">
                <a:solidFill>
                  <a:srgbClr val="3E2C08"/>
                </a:solidFill>
              </a:rPr>
              <a:t> </a:t>
            </a:r>
            <a:r>
              <a:rPr lang="es-ES" sz="2400" b="1" dirty="0">
                <a:solidFill>
                  <a:srgbClr val="3E2C08"/>
                </a:solidFill>
              </a:rPr>
              <a:t>interacción entre emotividad y racionalidad</a:t>
            </a:r>
            <a:r>
              <a:rPr lang="es-ES" sz="2400" dirty="0">
                <a:solidFill>
                  <a:srgbClr val="3E2C08"/>
                </a:solidFill>
              </a:rPr>
              <a:t>. Cuando trabajamos con vídeo, es muy fácil centrarnos en factores estéticos y emocionales y descuidar los estímulos de tipo intelectual que los mensajes pueden provocar.  La persona competente audiovisualmente tiene que ser capaz de </a:t>
            </a:r>
            <a:r>
              <a:rPr lang="es-ES" sz="2400" b="1" dirty="0">
                <a:solidFill>
                  <a:srgbClr val="3E2C08"/>
                </a:solidFill>
              </a:rPr>
              <a:t>convertir la emoción en reflexión</a:t>
            </a:r>
            <a:r>
              <a:rPr lang="es-ES" sz="2400" dirty="0" smtClean="0">
                <a:solidFill>
                  <a:srgbClr val="3E2C08"/>
                </a:solidFill>
              </a:rPr>
              <a:t>.</a:t>
            </a:r>
            <a:endParaRPr lang="uk-UA" sz="2400" dirty="0">
              <a:solidFill>
                <a:srgbClr val="3E2C08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algn="just"/>
            <a:r>
              <a:rPr lang="es-ES" sz="1900" dirty="0" smtClean="0">
                <a:solidFill>
                  <a:srgbClr val="3E2C08"/>
                </a:solidFill>
              </a:rPr>
              <a:t>En </a:t>
            </a:r>
            <a:r>
              <a:rPr lang="es-ES" sz="1900" dirty="0">
                <a:solidFill>
                  <a:srgbClr val="3E2C08"/>
                </a:solidFill>
              </a:rPr>
              <a:t>lo operativo: debemos favorecer una </a:t>
            </a:r>
            <a:r>
              <a:rPr lang="es-ES" sz="1900" b="1" dirty="0">
                <a:solidFill>
                  <a:srgbClr val="3E2C08"/>
                </a:solidFill>
              </a:rPr>
              <a:t>interacción entre el análisis crítico y la expresión creativa</a:t>
            </a:r>
            <a:r>
              <a:rPr lang="es-ES" sz="1900" dirty="0">
                <a:solidFill>
                  <a:srgbClr val="3E2C08"/>
                </a:solidFill>
              </a:rPr>
              <a:t>. No solo hemos de favorecer que sean capaces de analizar críticamente los productos audiovisuales, sino que además deben ser capaces de </a:t>
            </a:r>
            <a:r>
              <a:rPr lang="es-ES" sz="1900" b="1" dirty="0">
                <a:solidFill>
                  <a:srgbClr val="3E2C08"/>
                </a:solidFill>
              </a:rPr>
              <a:t>producir mensajes sencillos</a:t>
            </a:r>
            <a:r>
              <a:rPr lang="es-ES" sz="1900" dirty="0">
                <a:solidFill>
                  <a:srgbClr val="3E2C08"/>
                </a:solidFill>
              </a:rPr>
              <a:t> pero </a:t>
            </a:r>
            <a:r>
              <a:rPr lang="es-ES" sz="1900" b="1" dirty="0">
                <a:solidFill>
                  <a:srgbClr val="3E2C08"/>
                </a:solidFill>
              </a:rPr>
              <a:t>aptos como productos reales y comunicativamente eficaces.</a:t>
            </a:r>
            <a:endParaRPr lang="uk-UA" sz="1900" b="1" dirty="0">
              <a:solidFill>
                <a:srgbClr val="3E2C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51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222422"/>
            <a:ext cx="8260672" cy="1272746"/>
          </a:xfrm>
        </p:spPr>
        <p:txBody>
          <a:bodyPr>
            <a:normAutofit fontScale="90000"/>
          </a:bodyPr>
          <a:lstStyle/>
          <a:p>
            <a:r>
              <a:rPr lang="uk-UA" sz="2000" b="1" i="1" dirty="0">
                <a:solidFill>
                  <a:srgbClr val="3E2C08"/>
                </a:solidFill>
              </a:rPr>
              <a:t>Вміння аудіовізуалізації</a:t>
            </a:r>
            <a:r>
              <a:rPr lang="uk-UA" sz="2000" i="1" dirty="0">
                <a:solidFill>
                  <a:srgbClr val="3E2C08"/>
                </a:solidFill>
              </a:rPr>
              <a:t/>
            </a:r>
            <a:br>
              <a:rPr lang="uk-UA" sz="2000" i="1" dirty="0">
                <a:solidFill>
                  <a:srgbClr val="3E2C08"/>
                </a:solidFill>
              </a:rPr>
            </a:br>
            <a:r>
              <a:rPr lang="uk-UA" sz="2000" i="1" dirty="0">
                <a:solidFill>
                  <a:srgbClr val="3E2C08"/>
                </a:solidFill>
              </a:rPr>
              <a:t>студентів мовних напрямків підготовки</a:t>
            </a:r>
            <a:br>
              <a:rPr lang="uk-UA" sz="2000" i="1" dirty="0">
                <a:solidFill>
                  <a:srgbClr val="3E2C08"/>
                </a:solidFill>
              </a:rPr>
            </a:br>
            <a:r>
              <a:rPr lang="uk-UA" sz="2000" i="1" dirty="0">
                <a:solidFill>
                  <a:srgbClr val="3E2C08"/>
                </a:solidFill>
              </a:rPr>
              <a:t>(для рівня в2</a:t>
            </a:r>
            <a:r>
              <a:rPr lang="uk-UA" sz="2000" i="1" dirty="0" smtClean="0">
                <a:solidFill>
                  <a:srgbClr val="3E2C08"/>
                </a:solidFill>
              </a:rPr>
              <a:t>)</a:t>
            </a:r>
            <a:br>
              <a:rPr lang="uk-UA" sz="2000" i="1" dirty="0" smtClean="0">
                <a:solidFill>
                  <a:srgbClr val="3E2C08"/>
                </a:solidFill>
              </a:rPr>
            </a:br>
            <a:r>
              <a:rPr lang="uk-UA" sz="2000" i="1" dirty="0" smtClean="0">
                <a:solidFill>
                  <a:srgbClr val="3E2C08"/>
                </a:solidFill>
              </a:rPr>
              <a:t>за С</a:t>
            </a:r>
            <a:r>
              <a:rPr lang="uk-UA" sz="2000" i="1" dirty="0">
                <a:solidFill>
                  <a:srgbClr val="3E2C08"/>
                </a:solidFill>
              </a:rPr>
              <a:t>. </a:t>
            </a:r>
            <a:r>
              <a:rPr lang="uk-UA" sz="2000" i="1" dirty="0" smtClean="0">
                <a:solidFill>
                  <a:srgbClr val="3E2C08"/>
                </a:solidFill>
              </a:rPr>
              <a:t>О. даміновою, </a:t>
            </a:r>
            <a:r>
              <a:rPr lang="uk-UA" sz="2000" i="1" dirty="0" smtClean="0">
                <a:solidFill>
                  <a:srgbClr val="3E2C08"/>
                </a:solidFill>
              </a:rPr>
              <a:t>2015</a:t>
            </a:r>
            <a:endParaRPr lang="uk-UA" sz="2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5351" y="1458097"/>
            <a:ext cx="4596714" cy="5202195"/>
          </a:xfrm>
        </p:spPr>
        <p:txBody>
          <a:bodyPr>
            <a:noAutofit/>
          </a:bodyPr>
          <a:lstStyle/>
          <a:p>
            <a:pPr lvl="0" algn="just"/>
            <a:r>
              <a:rPr lang="uk-UA" sz="1510" spc="-30" dirty="0">
                <a:solidFill>
                  <a:srgbClr val="3E2C08"/>
                </a:solidFill>
              </a:rPr>
              <a:t>Передбачається розвиток таких умінь як детальне розуміння розгорнутих монологічних і діалогічних аудіовідеотекстів з достатньо складною аргументацією в рамках знайомої студентам теми, оціночну емоційно забарвлену інформацію.</a:t>
            </a:r>
          </a:p>
          <a:p>
            <a:pPr lvl="0" algn="just"/>
            <a:r>
              <a:rPr lang="uk-UA" sz="1510" spc="-30" dirty="0">
                <a:solidFill>
                  <a:srgbClr val="3E2C08"/>
                </a:solidFill>
              </a:rPr>
              <a:t>Ефективним є використання аудіовізуальних матеріалів, в яких повідомляються новини у сфері культури країни виучуваної мови, відомості про поточні події тощо, де виражаються думки, позиції, точки зору, а також даються емоційні оцінки громадськими діячами.</a:t>
            </a:r>
          </a:p>
          <a:p>
            <a:pPr lvl="0" algn="just"/>
            <a:r>
              <a:rPr lang="uk-UA" sz="1510" spc="-30" dirty="0">
                <a:solidFill>
                  <a:srgbClr val="3E2C08"/>
                </a:solidFill>
              </a:rPr>
              <a:t>Розуміння інформації забезпечується встановленням логічних зв’язків між фактами та причинно-наслідковими відношеннями між ними.</a:t>
            </a:r>
          </a:p>
          <a:p>
            <a:pPr algn="just"/>
            <a:r>
              <a:rPr lang="uk-UA" sz="1510" spc="-30" dirty="0">
                <a:solidFill>
                  <a:srgbClr val="3E2C08"/>
                </a:solidFill>
              </a:rPr>
              <a:t>В діалогічних аудіовізуальних текстах необхідно вміти розуміти вербально виражену чужу думку, точку зору, емоційну оцінку тощо</a:t>
            </a:r>
            <a:endParaRPr lang="uk-UA" sz="1510" spc="-3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5842" y="1507524"/>
            <a:ext cx="4347520" cy="5251622"/>
          </a:xfrm>
        </p:spPr>
        <p:txBody>
          <a:bodyPr>
            <a:noAutofit/>
          </a:bodyPr>
          <a:lstStyle/>
          <a:p>
            <a:pPr lvl="0" algn="just"/>
            <a:r>
              <a:rPr lang="uk-UA" sz="1510" spc="-30" dirty="0">
                <a:solidFill>
                  <a:srgbClr val="3E2C08"/>
                </a:solidFill>
              </a:rPr>
              <a:t>Успішність розуміння забезпечується чіткою логіко-композиційною структурою аудіовізуальних текстів, в яких чітко виражені змістові зв</a:t>
            </a:r>
            <a:r>
              <a:rPr lang="ru-RU" sz="1510" spc="-30" dirty="0">
                <a:solidFill>
                  <a:srgbClr val="3E2C08"/>
                </a:solidFill>
              </a:rPr>
              <a:t>’</a:t>
            </a:r>
            <a:r>
              <a:rPr lang="uk-UA" sz="1510" spc="-30" dirty="0">
                <a:solidFill>
                  <a:srgbClr val="3E2C08"/>
                </a:solidFill>
              </a:rPr>
              <a:t>язки між фактами / епізодами</a:t>
            </a:r>
            <a:r>
              <a:rPr lang="uk-UA" sz="1510" spc="-30" dirty="0">
                <a:solidFill>
                  <a:srgbClr val="443008"/>
                </a:solidFill>
              </a:rPr>
              <a:t>.</a:t>
            </a:r>
          </a:p>
          <a:p>
            <a:pPr algn="just"/>
            <a:r>
              <a:rPr lang="uk-UA" sz="1510" spc="-30" dirty="0">
                <a:solidFill>
                  <a:srgbClr val="443008"/>
                </a:solidFill>
              </a:rPr>
              <a:t>Рекомендується розвивати у студентів уміння спиратися на наявний у них мовний досвід і вдаватися до словотворчої здогадки й / або здогадки за контекстом для кращого розуміння змісту аудіовізуального тексту. </a:t>
            </a:r>
          </a:p>
          <a:p>
            <a:pPr lvl="0" algn="just"/>
            <a:r>
              <a:rPr lang="uk-UA" sz="1510" spc="-30" dirty="0">
                <a:solidFill>
                  <a:srgbClr val="443008"/>
                </a:solidFill>
              </a:rPr>
              <a:t>У випадку наявності субтитрів рекомендовано лише інколи спиратися на них, оскільки процес перегляду аудіовізуальних матеріалів може перетворитися на процес читання.</a:t>
            </a:r>
          </a:p>
          <a:p>
            <a:pPr algn="just"/>
            <a:r>
              <a:rPr lang="uk-UA" sz="1510" spc="-30" dirty="0">
                <a:solidFill>
                  <a:srgbClr val="443008"/>
                </a:solidFill>
              </a:rPr>
              <a:t>Необхідно розвивати вміння використовувати такі види аудіовізуалізації як вивчаюча, критична, оглядова, ознайомлювальна, інформаційно-пошукова, фрагментарна</a:t>
            </a:r>
            <a:r>
              <a:rPr lang="uk-UA" sz="1510" spc="-30" dirty="0" smtClean="0">
                <a:solidFill>
                  <a:srgbClr val="443008"/>
                </a:solidFill>
              </a:rPr>
              <a:t>.</a:t>
            </a:r>
            <a:endParaRPr lang="uk-UA" sz="1510" spc="-30" dirty="0">
              <a:solidFill>
                <a:srgbClr val="4430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55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99453"/>
            <a:ext cx="8260672" cy="103942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3E2C08"/>
                </a:solidFill>
              </a:rPr>
              <a:t>Етапи формування АК</a:t>
            </a:r>
            <a:endParaRPr lang="uk-UA" sz="2800" dirty="0">
              <a:solidFill>
                <a:srgbClr val="3E2C08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5925" y="1136821"/>
            <a:ext cx="4399005" cy="558525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sz="1600" b="1" i="1" dirty="0" smtClean="0">
                <a:solidFill>
                  <a:srgbClr val="443008"/>
                </a:solidFill>
              </a:rPr>
              <a:t>Pre-escucha</a:t>
            </a:r>
            <a:r>
              <a:rPr lang="es-ES" sz="1600" dirty="0">
                <a:solidFill>
                  <a:srgbClr val="443008"/>
                </a:solidFill>
              </a:rPr>
              <a:t> </a:t>
            </a:r>
            <a:r>
              <a:rPr lang="es-ES" sz="1600" dirty="0" smtClean="0">
                <a:solidFill>
                  <a:srgbClr val="443008"/>
                </a:solidFill>
              </a:rPr>
              <a:t>–  </a:t>
            </a:r>
            <a:r>
              <a:rPr lang="es-ES" sz="1600" dirty="0" smtClean="0">
                <a:solidFill>
                  <a:srgbClr val="443008"/>
                </a:solidFill>
              </a:rPr>
              <a:t>activar </a:t>
            </a:r>
            <a:r>
              <a:rPr lang="es-ES" sz="1600" dirty="0">
                <a:solidFill>
                  <a:srgbClr val="443008"/>
                </a:solidFill>
              </a:rPr>
              <a:t>el conocimiento previo o esquemata (schemata</a:t>
            </a:r>
            <a:r>
              <a:rPr lang="es-ES" sz="1600" dirty="0" smtClean="0">
                <a:solidFill>
                  <a:srgbClr val="443008"/>
                </a:solidFill>
              </a:rPr>
              <a:t>): escuchar </a:t>
            </a:r>
            <a:r>
              <a:rPr lang="es-ES" sz="1600" dirty="0">
                <a:solidFill>
                  <a:srgbClr val="443008"/>
                </a:solidFill>
              </a:rPr>
              <a:t>una breve introducción al texto en que se </a:t>
            </a:r>
            <a:r>
              <a:rPr lang="es-ES" sz="1600" dirty="0" smtClean="0">
                <a:solidFill>
                  <a:srgbClr val="443008"/>
                </a:solidFill>
              </a:rPr>
              <a:t>podría incluir </a:t>
            </a:r>
            <a:r>
              <a:rPr lang="es-ES" sz="1600" dirty="0">
                <a:solidFill>
                  <a:srgbClr val="443008"/>
                </a:solidFill>
              </a:rPr>
              <a:t>escuchar el título, la primera oración o varias </a:t>
            </a:r>
            <a:r>
              <a:rPr lang="es-ES" sz="1600" dirty="0" smtClean="0">
                <a:solidFill>
                  <a:srgbClr val="443008"/>
                </a:solidFill>
              </a:rPr>
              <a:t>frases; inferir </a:t>
            </a:r>
            <a:r>
              <a:rPr lang="es-ES" sz="1600" dirty="0">
                <a:solidFill>
                  <a:srgbClr val="443008"/>
                </a:solidFill>
              </a:rPr>
              <a:t>el contenido, el vocabulario, la estructura y la organización del </a:t>
            </a:r>
            <a:r>
              <a:rPr lang="es-ES" sz="1600" dirty="0" smtClean="0">
                <a:solidFill>
                  <a:srgbClr val="443008"/>
                </a:solidFill>
              </a:rPr>
              <a:t>texto. Durante </a:t>
            </a:r>
            <a:r>
              <a:rPr lang="es-ES" sz="1600" dirty="0">
                <a:solidFill>
                  <a:srgbClr val="443008"/>
                </a:solidFill>
              </a:rPr>
              <a:t>esta </a:t>
            </a:r>
            <a:r>
              <a:rPr lang="es-ES" sz="1600" dirty="0" smtClean="0">
                <a:solidFill>
                  <a:srgbClr val="443008"/>
                </a:solidFill>
              </a:rPr>
              <a:t>etapa, se </a:t>
            </a:r>
            <a:r>
              <a:rPr lang="es-ES" sz="1600" dirty="0">
                <a:solidFill>
                  <a:srgbClr val="443008"/>
                </a:solidFill>
              </a:rPr>
              <a:t>despierta el interés y la curiosidad de los estudiantes por lo que van a escuchar</a:t>
            </a:r>
            <a:r>
              <a:rPr lang="es-ES" sz="1600" dirty="0" smtClean="0">
                <a:solidFill>
                  <a:srgbClr val="443008"/>
                </a:solidFill>
              </a:rPr>
              <a:t>.</a:t>
            </a:r>
          </a:p>
          <a:p>
            <a:pPr algn="just"/>
            <a:r>
              <a:rPr lang="en-US" sz="1600" b="1" i="1" dirty="0" smtClean="0">
                <a:solidFill>
                  <a:srgbClr val="443008"/>
                </a:solidFill>
              </a:rPr>
              <a:t>Durante </a:t>
            </a:r>
            <a:r>
              <a:rPr lang="en-US" sz="1600" b="1" i="1" dirty="0">
                <a:solidFill>
                  <a:srgbClr val="443008"/>
                </a:solidFill>
              </a:rPr>
              <a:t>la </a:t>
            </a:r>
            <a:r>
              <a:rPr lang="es-ES" sz="1600" b="1" i="1" dirty="0" smtClean="0">
                <a:solidFill>
                  <a:srgbClr val="443008"/>
                </a:solidFill>
              </a:rPr>
              <a:t>escucha</a:t>
            </a:r>
            <a:r>
              <a:rPr lang="en-US" sz="1600" i="1" dirty="0" smtClean="0">
                <a:solidFill>
                  <a:srgbClr val="443008"/>
                </a:solidFill>
              </a:rPr>
              <a:t>: </a:t>
            </a:r>
            <a:r>
              <a:rPr lang="es-ES" sz="1600" dirty="0" smtClean="0">
                <a:solidFill>
                  <a:srgbClr val="443008"/>
                </a:solidFill>
              </a:rPr>
              <a:t>entender el mensaje y determinar la idea principal, sin prestarle atención a todos los</a:t>
            </a:r>
            <a:r>
              <a:rPr lang="uk-UA" sz="1600" dirty="0" smtClean="0">
                <a:solidFill>
                  <a:srgbClr val="443008"/>
                </a:solidFill>
              </a:rPr>
              <a:t> </a:t>
            </a:r>
            <a:r>
              <a:rPr lang="es-ES" sz="1600" dirty="0" smtClean="0">
                <a:solidFill>
                  <a:srgbClr val="443008"/>
                </a:solidFill>
              </a:rPr>
              <a:t>detalle</a:t>
            </a:r>
            <a:r>
              <a:rPr lang="uk-UA" sz="1600" dirty="0" smtClean="0">
                <a:solidFill>
                  <a:srgbClr val="443008"/>
                </a:solidFill>
              </a:rPr>
              <a:t>s</a:t>
            </a:r>
            <a:r>
              <a:rPr lang="es-ES" sz="1600" dirty="0" smtClean="0">
                <a:solidFill>
                  <a:srgbClr val="443008"/>
                </a:solidFill>
              </a:rPr>
              <a:t> examinar</a:t>
            </a:r>
            <a:r>
              <a:rPr lang="uk-UA" sz="1600" dirty="0" smtClean="0">
                <a:solidFill>
                  <a:srgbClr val="443008"/>
                </a:solidFill>
              </a:rPr>
              <a:t> </a:t>
            </a:r>
            <a:r>
              <a:rPr lang="es-ES" sz="1600" dirty="0" smtClean="0">
                <a:solidFill>
                  <a:srgbClr val="443008"/>
                </a:solidFill>
              </a:rPr>
              <a:t>la información o los</a:t>
            </a:r>
            <a:r>
              <a:rPr lang="uk-UA" sz="1600" dirty="0" smtClean="0">
                <a:solidFill>
                  <a:srgbClr val="443008"/>
                </a:solidFill>
              </a:rPr>
              <a:t> </a:t>
            </a:r>
            <a:r>
              <a:rPr lang="es-ES" sz="1600" dirty="0" smtClean="0">
                <a:solidFill>
                  <a:srgbClr val="443008"/>
                </a:solidFill>
              </a:rPr>
              <a:t>detalles de partes específicas incluidas en el texto, tales como escuchar el reporte del tiempo, seguir instrucciones dadas en la radio, o dar los nombres</a:t>
            </a:r>
            <a:r>
              <a:rPr lang="uk-UA" sz="1600" dirty="0" smtClean="0">
                <a:solidFill>
                  <a:srgbClr val="443008"/>
                </a:solidFill>
              </a:rPr>
              <a:t> </a:t>
            </a:r>
            <a:r>
              <a:rPr lang="uk-UA" sz="1600" dirty="0">
                <a:solidFill>
                  <a:srgbClr val="443008"/>
                </a:solidFill>
              </a:rPr>
              <a:t>o l</a:t>
            </a:r>
            <a:r>
              <a:rPr lang="es-ES" sz="1600" dirty="0">
                <a:solidFill>
                  <a:srgbClr val="443008"/>
                </a:solidFill>
              </a:rPr>
              <a:t>os</a:t>
            </a:r>
            <a:r>
              <a:rPr lang="uk-UA" sz="1600" dirty="0">
                <a:solidFill>
                  <a:srgbClr val="443008"/>
                </a:solidFill>
              </a:rPr>
              <a:t> </a:t>
            </a:r>
            <a:r>
              <a:rPr lang="es-ES" sz="1600" dirty="0" smtClean="0">
                <a:solidFill>
                  <a:srgbClr val="443008"/>
                </a:solidFill>
              </a:rPr>
              <a:t>números </a:t>
            </a:r>
            <a:r>
              <a:rPr lang="es-ES" sz="1600" dirty="0">
                <a:solidFill>
                  <a:srgbClr val="443008"/>
                </a:solidFill>
              </a:rPr>
              <a:t>etc</a:t>
            </a:r>
            <a:r>
              <a:rPr lang="es-ES" sz="1600" dirty="0" smtClean="0">
                <a:solidFill>
                  <a:srgbClr val="443008"/>
                </a:solidFill>
              </a:rPr>
              <a:t>.</a:t>
            </a:r>
          </a:p>
          <a:p>
            <a:pPr algn="just"/>
            <a:r>
              <a:rPr lang="en-US" sz="1600" b="1" i="1" dirty="0" smtClean="0">
                <a:solidFill>
                  <a:srgbClr val="443008"/>
                </a:solidFill>
              </a:rPr>
              <a:t>Des</a:t>
            </a:r>
            <a:r>
              <a:rPr lang="es-ES" sz="1600" b="1" i="1" dirty="0" smtClean="0">
                <a:solidFill>
                  <a:srgbClr val="443008"/>
                </a:solidFill>
              </a:rPr>
              <a:t>pués</a:t>
            </a:r>
            <a:r>
              <a:rPr lang="en-US" sz="1600" b="1" i="1" dirty="0" smtClean="0">
                <a:solidFill>
                  <a:srgbClr val="443008"/>
                </a:solidFill>
              </a:rPr>
              <a:t> </a:t>
            </a:r>
            <a:r>
              <a:rPr lang="en-US" sz="1600" b="1" i="1" dirty="0">
                <a:solidFill>
                  <a:srgbClr val="443008"/>
                </a:solidFill>
              </a:rPr>
              <a:t>de la </a:t>
            </a:r>
            <a:r>
              <a:rPr lang="es-ES" sz="1600" b="1" i="1" dirty="0" smtClean="0">
                <a:solidFill>
                  <a:srgbClr val="443008"/>
                </a:solidFill>
              </a:rPr>
              <a:t>escucha</a:t>
            </a:r>
            <a:r>
              <a:rPr lang="en-US" sz="1600" i="1" dirty="0" smtClean="0">
                <a:solidFill>
                  <a:srgbClr val="443008"/>
                </a:solidFill>
              </a:rPr>
              <a:t>: </a:t>
            </a:r>
            <a:r>
              <a:rPr lang="es-ES" sz="1600" dirty="0" smtClean="0">
                <a:solidFill>
                  <a:srgbClr val="443008"/>
                </a:solidFill>
              </a:rPr>
              <a:t>opinar</a:t>
            </a:r>
            <a:r>
              <a:rPr lang="uk-UA" sz="1600" dirty="0" smtClean="0">
                <a:solidFill>
                  <a:srgbClr val="443008"/>
                </a:solidFill>
              </a:rPr>
              <a:t> </a:t>
            </a:r>
            <a:r>
              <a:rPr lang="es-ES" sz="1600" dirty="0" smtClean="0">
                <a:solidFill>
                  <a:srgbClr val="443008"/>
                </a:solidFill>
              </a:rPr>
              <a:t>acerca</a:t>
            </a:r>
            <a:r>
              <a:rPr lang="uk-UA" sz="1600" dirty="0" smtClean="0">
                <a:solidFill>
                  <a:srgbClr val="443008"/>
                </a:solidFill>
              </a:rPr>
              <a:t> </a:t>
            </a:r>
            <a:r>
              <a:rPr lang="es-ES" sz="1600" dirty="0" smtClean="0">
                <a:solidFill>
                  <a:srgbClr val="443008"/>
                </a:solidFill>
              </a:rPr>
              <a:t>del texto en forma oral o escrita expresando los sentimientos y actitudes al realizar actividades como guiones,entrevistas, análisis de</a:t>
            </a:r>
            <a:r>
              <a:rPr lang="uk-UA" sz="1600" dirty="0" smtClean="0">
                <a:solidFill>
                  <a:srgbClr val="443008"/>
                </a:solidFill>
              </a:rPr>
              <a:t> </a:t>
            </a:r>
            <a:r>
              <a:rPr lang="es-ES" sz="1600" dirty="0" smtClean="0">
                <a:solidFill>
                  <a:srgbClr val="443008"/>
                </a:solidFill>
              </a:rPr>
              <a:t>personajes, ensayos o discusiones, entre otras</a:t>
            </a:r>
            <a:r>
              <a:rPr lang="uk-UA" sz="1600" dirty="0" smtClean="0">
                <a:solidFill>
                  <a:srgbClr val="443008"/>
                </a:solidFill>
              </a:rPr>
              <a:t>.</a:t>
            </a:r>
          </a:p>
          <a:p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56951"/>
            <a:ext cx="4038600" cy="453493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sz="1600" b="1" i="1" dirty="0" smtClean="0">
                <a:solidFill>
                  <a:srgbClr val="443008"/>
                </a:solidFill>
              </a:rPr>
              <a:t>Дотекстовий етап</a:t>
            </a:r>
            <a:r>
              <a:rPr lang="uk-UA" sz="1600" dirty="0" smtClean="0">
                <a:solidFill>
                  <a:srgbClr val="443008"/>
                </a:solidFill>
              </a:rPr>
              <a:t>: організується </a:t>
            </a:r>
            <a:r>
              <a:rPr lang="uk-UA" sz="1600" dirty="0">
                <a:solidFill>
                  <a:srgbClr val="443008"/>
                </a:solidFill>
              </a:rPr>
              <a:t>викладачем </a:t>
            </a:r>
            <a:r>
              <a:rPr lang="uk-UA" sz="1600" dirty="0" smtClean="0">
                <a:solidFill>
                  <a:srgbClr val="443008"/>
                </a:solidFill>
              </a:rPr>
              <a:t>для </a:t>
            </a:r>
            <a:r>
              <a:rPr lang="uk-UA" sz="1600" dirty="0">
                <a:solidFill>
                  <a:srgbClr val="443008"/>
                </a:solidFill>
              </a:rPr>
              <a:t>усунення мовних і смислових труднощів </a:t>
            </a:r>
            <a:r>
              <a:rPr lang="uk-UA" sz="1600" dirty="0" smtClean="0">
                <a:solidFill>
                  <a:srgbClr val="443008"/>
                </a:solidFill>
              </a:rPr>
              <a:t>пропонованого аудіотексту; прогнозування змісту аудіотексту за його назвою, ілюстрацією, ключовими словами, першим / останнім реченням / абзацом тощо; формулювання комунікативної настанови на аудіювання;</a:t>
            </a:r>
          </a:p>
          <a:p>
            <a:pPr algn="just"/>
            <a:r>
              <a:rPr lang="uk-UA" sz="1600" b="1" i="1" dirty="0" smtClean="0">
                <a:solidFill>
                  <a:srgbClr val="443008"/>
                </a:solidFill>
              </a:rPr>
              <a:t>Текстовий </a:t>
            </a:r>
            <a:r>
              <a:rPr lang="uk-UA" sz="1600" b="1" i="1" dirty="0">
                <a:solidFill>
                  <a:srgbClr val="443008"/>
                </a:solidFill>
              </a:rPr>
              <a:t>етап</a:t>
            </a:r>
            <a:r>
              <a:rPr lang="uk-UA" sz="1600" dirty="0" smtClean="0">
                <a:solidFill>
                  <a:srgbClr val="443008"/>
                </a:solidFill>
              </a:rPr>
              <a:t>: слухання аудіотексту у контексті сформульованої комунікативної установки;</a:t>
            </a:r>
          </a:p>
          <a:p>
            <a:pPr algn="just"/>
            <a:r>
              <a:rPr lang="uk-UA" sz="1600" b="1" i="1" dirty="0" smtClean="0">
                <a:solidFill>
                  <a:srgbClr val="443008"/>
                </a:solidFill>
              </a:rPr>
              <a:t>Післятекстовий </a:t>
            </a:r>
            <a:r>
              <a:rPr lang="uk-UA" sz="1600" b="1" i="1" dirty="0">
                <a:solidFill>
                  <a:srgbClr val="443008"/>
                </a:solidFill>
              </a:rPr>
              <a:t>етап</a:t>
            </a:r>
            <a:r>
              <a:rPr lang="uk-UA" sz="1600" dirty="0" smtClean="0">
                <a:solidFill>
                  <a:srgbClr val="443008"/>
                </a:solidFill>
              </a:rPr>
              <a:t>: контроль розуміння змісту аудіотексту (невербальний; вербальний – рецептивний, репродуктивний).</a:t>
            </a:r>
            <a:endParaRPr lang="uk-UA" sz="1600" dirty="0">
              <a:solidFill>
                <a:srgbClr val="4430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76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b="1" dirty="0" smtClean="0">
                <a:solidFill>
                  <a:srgbClr val="3E2C08"/>
                </a:solidFill>
              </a:rPr>
              <a:t>Система вправ і завдань </a:t>
            </a:r>
            <a:br>
              <a:rPr lang="uk-UA" sz="2000" b="1" dirty="0" smtClean="0">
                <a:solidFill>
                  <a:srgbClr val="3E2C08"/>
                </a:solidFill>
              </a:rPr>
            </a:br>
            <a:r>
              <a:rPr lang="uk-UA" sz="2000" b="1" dirty="0" smtClean="0">
                <a:solidFill>
                  <a:srgbClr val="3E2C08"/>
                </a:solidFill>
              </a:rPr>
              <a:t>для формування АК</a:t>
            </a:r>
            <a:endParaRPr lang="uk-UA" sz="2000" b="1" dirty="0">
              <a:solidFill>
                <a:srgbClr val="3E2C08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11297"/>
            <a:ext cx="4038600" cy="5373708"/>
          </a:xfrm>
        </p:spPr>
        <p:txBody>
          <a:bodyPr/>
          <a:lstStyle/>
          <a:p>
            <a:r>
              <a:rPr lang="uk-UA" sz="2000" dirty="0" smtClean="0"/>
              <a:t>Дві підсистеми вправ:</a:t>
            </a:r>
          </a:p>
          <a:p>
            <a:pPr marL="114300" indent="0">
              <a:buNone/>
            </a:pPr>
            <a:r>
              <a:rPr lang="uk-UA" sz="1800" dirty="0" smtClean="0">
                <a:solidFill>
                  <a:srgbClr val="C00000"/>
                </a:solidFill>
              </a:rPr>
              <a:t>1</a:t>
            </a:r>
            <a:r>
              <a:rPr lang="uk-UA" sz="1800" dirty="0" smtClean="0"/>
              <a:t> – для </a:t>
            </a:r>
            <a:r>
              <a:rPr lang="uk-UA" sz="1800" b="1" dirty="0" smtClean="0">
                <a:solidFill>
                  <a:srgbClr val="60440C"/>
                </a:solidFill>
              </a:rPr>
              <a:t>формування</a:t>
            </a:r>
            <a:r>
              <a:rPr lang="uk-UA" sz="1800" dirty="0" smtClean="0"/>
              <a:t> </a:t>
            </a:r>
            <a:r>
              <a:rPr lang="uk-UA" sz="1800" b="1" dirty="0" smtClean="0">
                <a:solidFill>
                  <a:srgbClr val="60440C"/>
                </a:solidFill>
              </a:rPr>
              <a:t>мовленнєвих навичок </a:t>
            </a:r>
            <a:r>
              <a:rPr lang="uk-UA" sz="1800" dirty="0" smtClean="0"/>
              <a:t> аудіювання (І гр. – вправи для формування слухових навичок аудіювання; ІІ гр. – </a:t>
            </a:r>
            <a:r>
              <a:rPr lang="uk-UA" sz="1800" dirty="0"/>
              <a:t>вправи для формування </a:t>
            </a:r>
            <a:r>
              <a:rPr lang="uk-UA" sz="1800" dirty="0" smtClean="0"/>
              <a:t>лексичних навичок </a:t>
            </a:r>
            <a:r>
              <a:rPr lang="uk-UA" sz="1800" dirty="0"/>
              <a:t>аудіювання; </a:t>
            </a:r>
            <a:r>
              <a:rPr lang="uk-UA" sz="1800" dirty="0" smtClean="0"/>
              <a:t>ІІІ </a:t>
            </a:r>
            <a:r>
              <a:rPr lang="uk-UA" sz="1800" dirty="0"/>
              <a:t>гр. </a:t>
            </a:r>
            <a:r>
              <a:rPr lang="uk-UA" sz="1800" dirty="0" smtClean="0"/>
              <a:t>– </a:t>
            </a:r>
            <a:r>
              <a:rPr lang="uk-UA" sz="1800" dirty="0"/>
              <a:t>вправи для формування </a:t>
            </a:r>
            <a:r>
              <a:rPr lang="uk-UA" sz="1800" dirty="0" smtClean="0"/>
              <a:t>граматичних навичок аудіювання)</a:t>
            </a:r>
          </a:p>
          <a:p>
            <a:pPr marL="114300" indent="0">
              <a:buNone/>
            </a:pPr>
            <a:r>
              <a:rPr lang="uk-UA" sz="1800" dirty="0" smtClean="0">
                <a:solidFill>
                  <a:srgbClr val="C00000"/>
                </a:solidFill>
              </a:rPr>
              <a:t>2</a:t>
            </a:r>
            <a:r>
              <a:rPr lang="uk-UA" sz="1800" dirty="0" smtClean="0"/>
              <a:t> – для </a:t>
            </a:r>
            <a:r>
              <a:rPr lang="uk-UA" sz="1800" b="1" dirty="0" smtClean="0">
                <a:solidFill>
                  <a:srgbClr val="60440C"/>
                </a:solidFill>
              </a:rPr>
              <a:t>розвитку мовленнєвих умінь</a:t>
            </a:r>
            <a:r>
              <a:rPr lang="uk-UA" sz="1800" dirty="0" smtClean="0"/>
              <a:t> </a:t>
            </a:r>
            <a:r>
              <a:rPr lang="uk-UA" sz="1800" dirty="0"/>
              <a:t>аудіювання </a:t>
            </a:r>
            <a:r>
              <a:rPr lang="uk-UA" sz="1800" dirty="0" smtClean="0"/>
              <a:t>(І </a:t>
            </a:r>
            <a:r>
              <a:rPr lang="uk-UA" sz="1800" dirty="0"/>
              <a:t>гр. – </a:t>
            </a:r>
            <a:r>
              <a:rPr lang="uk-UA" sz="1800" dirty="0" smtClean="0"/>
              <a:t>вправи, що готують до аудіювання текстів; ІІ </a:t>
            </a:r>
            <a:r>
              <a:rPr lang="uk-UA" sz="1800" dirty="0"/>
              <a:t>гр. – вправи для </a:t>
            </a:r>
            <a:r>
              <a:rPr lang="uk-UA" sz="1800" dirty="0" smtClean="0"/>
              <a:t>розвитку вмінь аудіювання)</a:t>
            </a:r>
          </a:p>
          <a:p>
            <a:pPr marL="114300" indent="0">
              <a:buNone/>
            </a:pPr>
            <a:r>
              <a:rPr lang="uk-UA" sz="1800" dirty="0" smtClean="0">
                <a:solidFill>
                  <a:srgbClr val="C00000"/>
                </a:solidFill>
              </a:rPr>
              <a:t>1</a:t>
            </a:r>
            <a:r>
              <a:rPr lang="uk-UA" sz="1800" dirty="0" smtClean="0"/>
              <a:t> + </a:t>
            </a:r>
            <a:r>
              <a:rPr lang="uk-UA" sz="1800" dirty="0" smtClean="0">
                <a:solidFill>
                  <a:srgbClr val="C00000"/>
                </a:solidFill>
              </a:rPr>
              <a:t>2</a:t>
            </a:r>
            <a:r>
              <a:rPr lang="uk-UA" sz="1800" dirty="0" smtClean="0"/>
              <a:t> = вправи для </a:t>
            </a:r>
            <a:r>
              <a:rPr lang="uk-UA" sz="1800" b="1" dirty="0" smtClean="0">
                <a:solidFill>
                  <a:srgbClr val="60440C"/>
                </a:solidFill>
              </a:rPr>
              <a:t>розвитку мовленнєвих механізмів</a:t>
            </a:r>
            <a:r>
              <a:rPr lang="uk-UA" sz="1800" dirty="0" smtClean="0"/>
              <a:t> аудіювання </a:t>
            </a:r>
            <a:endParaRPr lang="uk-UA" sz="1800" dirty="0"/>
          </a:p>
          <a:p>
            <a:pPr marL="114300" indent="0">
              <a:buNone/>
            </a:pPr>
            <a:endParaRPr lang="uk-UA" sz="1800" dirty="0" smtClean="0"/>
          </a:p>
          <a:p>
            <a:pPr marL="114300" indent="0">
              <a:buNone/>
            </a:pPr>
            <a:endParaRPr lang="uk-UA" sz="1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5" y="1668162"/>
            <a:ext cx="4448432" cy="5078627"/>
          </a:xfrm>
        </p:spPr>
      </p:pic>
    </p:spTree>
    <p:extLst>
      <p:ext uri="{BB962C8B-B14F-4D97-AF65-F5344CB8AC3E}">
        <p14:creationId xmlns:p14="http://schemas.microsoft.com/office/powerpoint/2010/main" val="59923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77081"/>
            <a:ext cx="8229600" cy="4149082"/>
          </a:xfrm>
        </p:spPr>
        <p:txBody>
          <a:bodyPr/>
          <a:lstStyle/>
          <a:p>
            <a:pPr algn="ctr"/>
            <a:endParaRPr lang="uk-UA" b="1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4300" indent="0" algn="ctr">
              <a:buNone/>
            </a:pPr>
            <a:r>
              <a:rPr lang="uk-UA" sz="4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</a:t>
            </a:r>
            <a:r>
              <a:rPr lang="uk-UA" sz="48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УВАГУ! </a:t>
            </a:r>
            <a:r>
              <a:rPr lang="uk-UA" sz="48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</a:t>
            </a:r>
          </a:p>
          <a:p>
            <a:pPr algn="ctr"/>
            <a:endParaRPr lang="uk-UA" dirty="0" smtClean="0"/>
          </a:p>
          <a:p>
            <a:pPr algn="ctr"/>
            <a:endParaRPr lang="uk-UA" dirty="0"/>
          </a:p>
          <a:p>
            <a:pPr algn="ctr"/>
            <a:endParaRPr lang="uk-UA" sz="3200" b="1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114300" indent="0" algn="ctr">
              <a:buNone/>
            </a:pPr>
            <a:endParaRPr lang="uk-UA" sz="3200" b="1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447535"/>
            <a:ext cx="3373394" cy="303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1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8476" y="1752600"/>
            <a:ext cx="7722973" cy="4373563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endParaRPr lang="uk-UA" dirty="0" smtClean="0"/>
          </a:p>
          <a:p>
            <a:pPr algn="just"/>
            <a:r>
              <a:rPr lang="uk-UA" b="1" dirty="0" smtClean="0">
                <a:solidFill>
                  <a:srgbClr val="3E2C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 </a:t>
            </a:r>
            <a:r>
              <a:rPr lang="uk-UA" dirty="0" smtClean="0">
                <a:solidFill>
                  <a:srgbClr val="3E2C08"/>
                </a:solidFill>
              </a:rPr>
              <a:t>– представити аудитивну компетентність, її складові, етапи її формування, вміння пов</a:t>
            </a:r>
            <a:r>
              <a:rPr lang="en-US" dirty="0" smtClean="0">
                <a:solidFill>
                  <a:srgbClr val="3E2C08"/>
                </a:solidFill>
              </a:rPr>
              <a:t>’</a:t>
            </a:r>
            <a:r>
              <a:rPr lang="uk-UA" dirty="0" smtClean="0">
                <a:solidFill>
                  <a:srgbClr val="3E2C08"/>
                </a:solidFill>
              </a:rPr>
              <a:t>язані з сучасними засобами формування аудитивної компетентності та систему вправ з точки зору іспанських та українських методистів.</a:t>
            </a:r>
          </a:p>
        </p:txBody>
      </p:sp>
    </p:spTree>
    <p:extLst>
      <p:ext uri="{BB962C8B-B14F-4D97-AF65-F5344CB8AC3E}">
        <p14:creationId xmlns:p14="http://schemas.microsoft.com/office/powerpoint/2010/main" val="415957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654" y="1865871"/>
            <a:ext cx="4038600" cy="4782064"/>
          </a:xfrm>
        </p:spPr>
        <p:txBody>
          <a:bodyPr>
            <a:normAutofit/>
          </a:bodyPr>
          <a:lstStyle/>
          <a:p>
            <a:r>
              <a:rPr lang="uk-UA" sz="1800" dirty="0" smtClean="0">
                <a:solidFill>
                  <a:srgbClr val="443008"/>
                </a:solidFill>
              </a:rPr>
              <a:t>Заснований у 1531р. на базі медресе (мусульманська середня і вища школа, 1349)</a:t>
            </a:r>
          </a:p>
          <a:p>
            <a:r>
              <a:rPr lang="uk-UA" sz="1800" dirty="0" smtClean="0">
                <a:solidFill>
                  <a:srgbClr val="443008"/>
                </a:solidFill>
              </a:rPr>
              <a:t>від 3 факультетів (теології, мистецтва, церковного права) до:</a:t>
            </a:r>
          </a:p>
          <a:p>
            <a:r>
              <a:rPr lang="uk-UA" sz="1800" dirty="0" smtClean="0">
                <a:solidFill>
                  <a:srgbClr val="443008"/>
                </a:solidFill>
              </a:rPr>
              <a:t>22 факультетів (17 на території Іспанії, 5 в Сеуті та Мелільї, Марокко); </a:t>
            </a:r>
            <a:r>
              <a:rPr lang="uk-UA" sz="1800" dirty="0">
                <a:solidFill>
                  <a:srgbClr val="443008"/>
                </a:solidFill>
              </a:rPr>
              <a:t>15 </a:t>
            </a:r>
            <a:r>
              <a:rPr lang="uk-UA" sz="1800" dirty="0" smtClean="0">
                <a:solidFill>
                  <a:srgbClr val="443008"/>
                </a:solidFill>
              </a:rPr>
              <a:t>науково-дослідних інститутів; </a:t>
            </a:r>
            <a:r>
              <a:rPr lang="uk-UA" sz="1800" dirty="0">
                <a:solidFill>
                  <a:srgbClr val="443008"/>
                </a:solidFill>
              </a:rPr>
              <a:t>8 навчальних </a:t>
            </a:r>
            <a:r>
              <a:rPr lang="uk-UA" sz="1800" dirty="0" smtClean="0">
                <a:solidFill>
                  <a:srgbClr val="443008"/>
                </a:solidFill>
              </a:rPr>
              <a:t>центрів; </a:t>
            </a:r>
            <a:r>
              <a:rPr lang="uk-UA" sz="1800" dirty="0">
                <a:solidFill>
                  <a:srgbClr val="443008"/>
                </a:solidFill>
              </a:rPr>
              <a:t>6 центрів культури, спорту та інформаційно-комунікаційних </a:t>
            </a:r>
            <a:r>
              <a:rPr lang="uk-UA" sz="1800" dirty="0" smtClean="0">
                <a:solidFill>
                  <a:srgbClr val="443008"/>
                </a:solidFill>
              </a:rPr>
              <a:t>технологій; 4 вищих технічних шкіл; </a:t>
            </a:r>
            <a:r>
              <a:rPr lang="es-ES" sz="1800" dirty="0" smtClean="0">
                <a:solidFill>
                  <a:srgbClr val="443008"/>
                </a:solidFill>
              </a:rPr>
              <a:t>3</a:t>
            </a:r>
            <a:r>
              <a:rPr lang="uk-UA" sz="1800" dirty="0" smtClean="0">
                <a:solidFill>
                  <a:srgbClr val="443008"/>
                </a:solidFill>
              </a:rPr>
              <a:t> дослідницьких центрів</a:t>
            </a:r>
            <a:endParaRPr lang="uk-UA" sz="1800" dirty="0">
              <a:solidFill>
                <a:srgbClr val="443008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918" y="1570891"/>
            <a:ext cx="3707028" cy="223499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954" y="93784"/>
            <a:ext cx="6318738" cy="14771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918" y="3980247"/>
            <a:ext cx="3707028" cy="249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5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4860" y="1251010"/>
            <a:ext cx="4040188" cy="639762"/>
          </a:xfrm>
        </p:spPr>
        <p:txBody>
          <a:bodyPr/>
          <a:lstStyle/>
          <a:p>
            <a:r>
              <a:rPr lang="es-ES" dirty="0" smtClean="0"/>
              <a:t>Política de Calidad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9057" y="1869989"/>
            <a:ext cx="4294153" cy="4172465"/>
          </a:xfrm>
        </p:spPr>
        <p:txBody>
          <a:bodyPr/>
          <a:lstStyle/>
          <a:p>
            <a:pPr marL="114300" indent="0">
              <a:buNone/>
            </a:pPr>
            <a:r>
              <a:rPr lang="es-ES" sz="1800" dirty="0" smtClean="0">
                <a:solidFill>
                  <a:srgbClr val="1E1504"/>
                </a:solidFill>
              </a:rPr>
              <a:t>Una </a:t>
            </a:r>
            <a:r>
              <a:rPr lang="es-ES" sz="1800" b="1" dirty="0" smtClean="0">
                <a:solidFill>
                  <a:srgbClr val="1E15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educación de calidad  </a:t>
            </a:r>
            <a:r>
              <a:rPr lang="es-ES" sz="1800" dirty="0" smtClean="0">
                <a:solidFill>
                  <a:srgbClr val="1E1504"/>
                </a:solidFill>
              </a:rPr>
              <a:t>es la que logra que:</a:t>
            </a:r>
          </a:p>
          <a:p>
            <a:r>
              <a:rPr lang="es-ES" sz="1500" dirty="0">
                <a:solidFill>
                  <a:srgbClr val="1E1504"/>
                </a:solidFill>
              </a:rPr>
              <a:t>t</a:t>
            </a:r>
            <a:r>
              <a:rPr lang="es-ES" sz="1500" dirty="0" smtClean="0">
                <a:solidFill>
                  <a:srgbClr val="1E1504"/>
                </a:solidFill>
              </a:rPr>
              <a:t>odos los estudiantes, independientemente de su procedencia, situación social, económica y cultural, cuenten con oportunidades para adquirir conocimientos, desarrollar las competencias y valores necesarios para vivir, convivir, ser productivos y seguir aprendiendo a lo largo de la vida</a:t>
            </a:r>
          </a:p>
          <a:p>
            <a:r>
              <a:rPr lang="es-ES" sz="1600" dirty="0" smtClean="0">
                <a:solidFill>
                  <a:srgbClr val="3E2C08"/>
                </a:solidFill>
              </a:rPr>
              <a:t>Pilar Aranda, Rectora</a:t>
            </a:r>
            <a:endParaRPr lang="uk-UA" sz="1600" dirty="0">
              <a:solidFill>
                <a:srgbClr val="3E2C08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742" y="1722438"/>
            <a:ext cx="3605950" cy="467836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954" y="93784"/>
            <a:ext cx="6318738" cy="14771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139" y="4955058"/>
            <a:ext cx="2909158" cy="16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38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4860" y="1570891"/>
            <a:ext cx="4040188" cy="381477"/>
          </a:xfrm>
        </p:spPr>
        <p:txBody>
          <a:bodyPr/>
          <a:lstStyle/>
          <a:p>
            <a:r>
              <a:rPr lang="uk-UA" sz="2000" dirty="0" smtClean="0"/>
              <a:t>Факультети</a:t>
            </a:r>
            <a:endParaRPr lang="uk-UA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4860" y="2014151"/>
            <a:ext cx="4040188" cy="4757352"/>
          </a:xfrm>
        </p:spPr>
        <p:txBody>
          <a:bodyPr>
            <a:normAutofit fontScale="92500" lnSpcReduction="20000"/>
          </a:bodyPr>
          <a:lstStyle/>
          <a:p>
            <a:r>
              <a:rPr lang="es-ES" sz="1400" dirty="0" smtClean="0">
                <a:solidFill>
                  <a:srgbClr val="1E1504"/>
                </a:solidFill>
              </a:rPr>
              <a:t>Facultad de Bellas Artes</a:t>
            </a:r>
          </a:p>
          <a:p>
            <a:r>
              <a:rPr lang="es-ES" sz="1400" dirty="0" smtClean="0">
                <a:solidFill>
                  <a:srgbClr val="1E1504"/>
                </a:solidFill>
              </a:rPr>
              <a:t>F. de Ciencias</a:t>
            </a:r>
          </a:p>
          <a:p>
            <a:r>
              <a:rPr lang="es-ES" sz="1400" dirty="0">
                <a:solidFill>
                  <a:srgbClr val="1E1504"/>
                </a:solidFill>
              </a:rPr>
              <a:t>F. </a:t>
            </a:r>
            <a:r>
              <a:rPr lang="es-ES" sz="1400" dirty="0" smtClean="0">
                <a:solidFill>
                  <a:srgbClr val="1E1504"/>
                </a:solidFill>
              </a:rPr>
              <a:t>de Ciencias del Deporte</a:t>
            </a:r>
          </a:p>
          <a:p>
            <a:r>
              <a:rPr lang="es-ES" sz="1400" dirty="0">
                <a:solidFill>
                  <a:srgbClr val="1E1504"/>
                </a:solidFill>
              </a:rPr>
              <a:t>F. </a:t>
            </a:r>
            <a:r>
              <a:rPr lang="es-ES" sz="1400" dirty="0" smtClean="0">
                <a:solidFill>
                  <a:srgbClr val="1E1504"/>
                </a:solidFill>
              </a:rPr>
              <a:t>de Ciencias Económicas y Empresariales</a:t>
            </a:r>
          </a:p>
          <a:p>
            <a:r>
              <a:rPr lang="es-ES" sz="1400" dirty="0">
                <a:solidFill>
                  <a:srgbClr val="C00000"/>
                </a:solidFill>
              </a:rPr>
              <a:t>F. </a:t>
            </a:r>
            <a:r>
              <a:rPr lang="es-ES" sz="1400" dirty="0" smtClean="0">
                <a:solidFill>
                  <a:srgbClr val="C00000"/>
                </a:solidFill>
              </a:rPr>
              <a:t>de Ciencias de la Educación</a:t>
            </a:r>
          </a:p>
          <a:p>
            <a:r>
              <a:rPr lang="es-ES" sz="1400" dirty="0">
                <a:solidFill>
                  <a:srgbClr val="1E1504"/>
                </a:solidFill>
              </a:rPr>
              <a:t>F. </a:t>
            </a:r>
            <a:r>
              <a:rPr lang="es-ES" sz="1400" dirty="0" smtClean="0">
                <a:solidFill>
                  <a:srgbClr val="1E1504"/>
                </a:solidFill>
              </a:rPr>
              <a:t>de Ciencias Políticas y Sociología</a:t>
            </a:r>
          </a:p>
          <a:p>
            <a:r>
              <a:rPr lang="es-ES" sz="1400" dirty="0">
                <a:solidFill>
                  <a:srgbClr val="1E1504"/>
                </a:solidFill>
              </a:rPr>
              <a:t>F. </a:t>
            </a:r>
            <a:r>
              <a:rPr lang="es-ES" sz="1400" dirty="0" smtClean="0">
                <a:solidFill>
                  <a:srgbClr val="1E1504"/>
                </a:solidFill>
              </a:rPr>
              <a:t>de Ciencias de la Salud</a:t>
            </a:r>
          </a:p>
          <a:p>
            <a:r>
              <a:rPr lang="es-ES" sz="1400" dirty="0">
                <a:solidFill>
                  <a:srgbClr val="1E1504"/>
                </a:solidFill>
              </a:rPr>
              <a:t>F. </a:t>
            </a:r>
            <a:r>
              <a:rPr lang="es-ES" sz="1400" dirty="0" smtClean="0">
                <a:solidFill>
                  <a:srgbClr val="1E1504"/>
                </a:solidFill>
              </a:rPr>
              <a:t>de Ciencias de la Salud de Ceuta</a:t>
            </a:r>
          </a:p>
          <a:p>
            <a:r>
              <a:rPr lang="es-ES" sz="1400" dirty="0">
                <a:solidFill>
                  <a:srgbClr val="1E1504"/>
                </a:solidFill>
              </a:rPr>
              <a:t>F. </a:t>
            </a:r>
            <a:r>
              <a:rPr lang="es-ES" sz="1400" dirty="0" smtClean="0">
                <a:solidFill>
                  <a:srgbClr val="1E1504"/>
                </a:solidFill>
              </a:rPr>
              <a:t>de Ciencias Sociales de Melilla</a:t>
            </a:r>
          </a:p>
          <a:p>
            <a:r>
              <a:rPr lang="es-ES" sz="1400" dirty="0">
                <a:solidFill>
                  <a:srgbClr val="1E1504"/>
                </a:solidFill>
              </a:rPr>
              <a:t>F. </a:t>
            </a:r>
            <a:r>
              <a:rPr lang="es-ES" sz="1400" dirty="0" smtClean="0">
                <a:solidFill>
                  <a:srgbClr val="1E1504"/>
                </a:solidFill>
              </a:rPr>
              <a:t>de Ciencias del Trabajo</a:t>
            </a:r>
          </a:p>
          <a:p>
            <a:r>
              <a:rPr lang="es-ES" sz="1400" dirty="0">
                <a:solidFill>
                  <a:srgbClr val="1E1504"/>
                </a:solidFill>
              </a:rPr>
              <a:t>F. </a:t>
            </a:r>
            <a:r>
              <a:rPr lang="es-ES" sz="1400" dirty="0" smtClean="0">
                <a:solidFill>
                  <a:srgbClr val="1E1504"/>
                </a:solidFill>
              </a:rPr>
              <a:t>de Comunicación y Documentación</a:t>
            </a:r>
          </a:p>
          <a:p>
            <a:r>
              <a:rPr lang="es-ES" sz="1400" dirty="0">
                <a:solidFill>
                  <a:srgbClr val="1E1504"/>
                </a:solidFill>
              </a:rPr>
              <a:t>F. </a:t>
            </a:r>
            <a:r>
              <a:rPr lang="es-ES" sz="1400" dirty="0" smtClean="0">
                <a:solidFill>
                  <a:srgbClr val="1E1504"/>
                </a:solidFill>
              </a:rPr>
              <a:t>de Derecho</a:t>
            </a:r>
          </a:p>
          <a:p>
            <a:r>
              <a:rPr lang="es-ES" sz="1400" dirty="0">
                <a:solidFill>
                  <a:srgbClr val="1E1504"/>
                </a:solidFill>
              </a:rPr>
              <a:t>F. </a:t>
            </a:r>
            <a:r>
              <a:rPr lang="es-ES" sz="1400" dirty="0" smtClean="0">
                <a:solidFill>
                  <a:srgbClr val="1E1504"/>
                </a:solidFill>
              </a:rPr>
              <a:t>de Educación, Economía y Tecnología de Ceuta</a:t>
            </a:r>
          </a:p>
          <a:p>
            <a:r>
              <a:rPr lang="es-ES" sz="1400" dirty="0">
                <a:solidFill>
                  <a:srgbClr val="1E1504"/>
                </a:solidFill>
              </a:rPr>
              <a:t>F. </a:t>
            </a:r>
            <a:r>
              <a:rPr lang="es-ES" sz="1400" dirty="0" smtClean="0">
                <a:solidFill>
                  <a:srgbClr val="1E1504"/>
                </a:solidFill>
              </a:rPr>
              <a:t>de Educación y Humanidades de Melilla</a:t>
            </a:r>
          </a:p>
          <a:p>
            <a:r>
              <a:rPr lang="es-ES" sz="1400" dirty="0">
                <a:solidFill>
                  <a:srgbClr val="1E1504"/>
                </a:solidFill>
              </a:rPr>
              <a:t>F. </a:t>
            </a:r>
            <a:r>
              <a:rPr lang="es-ES" sz="1400" dirty="0" smtClean="0">
                <a:solidFill>
                  <a:srgbClr val="1E1504"/>
                </a:solidFill>
              </a:rPr>
              <a:t>de Enfermería de Melilla</a:t>
            </a:r>
          </a:p>
          <a:p>
            <a:r>
              <a:rPr lang="es-ES" sz="1400" dirty="0">
                <a:solidFill>
                  <a:srgbClr val="1E1504"/>
                </a:solidFill>
              </a:rPr>
              <a:t>F. </a:t>
            </a:r>
            <a:r>
              <a:rPr lang="es-ES" sz="1400" dirty="0" smtClean="0">
                <a:solidFill>
                  <a:srgbClr val="1E1504"/>
                </a:solidFill>
              </a:rPr>
              <a:t>de Farmacia</a:t>
            </a:r>
          </a:p>
          <a:p>
            <a:r>
              <a:rPr lang="es-ES" sz="1400" dirty="0">
                <a:solidFill>
                  <a:srgbClr val="1E1504"/>
                </a:solidFill>
              </a:rPr>
              <a:t>F. </a:t>
            </a:r>
            <a:r>
              <a:rPr lang="es-ES" sz="1400" dirty="0" smtClean="0">
                <a:solidFill>
                  <a:srgbClr val="1E1504"/>
                </a:solidFill>
              </a:rPr>
              <a:t>de Filosofía y Letras</a:t>
            </a:r>
          </a:p>
          <a:p>
            <a:r>
              <a:rPr lang="es-ES" sz="1400" dirty="0">
                <a:solidFill>
                  <a:srgbClr val="1E1504"/>
                </a:solidFill>
              </a:rPr>
              <a:t>F. </a:t>
            </a:r>
            <a:r>
              <a:rPr lang="es-ES" sz="1400" dirty="0" smtClean="0">
                <a:solidFill>
                  <a:srgbClr val="1E1504"/>
                </a:solidFill>
              </a:rPr>
              <a:t>de Medicina</a:t>
            </a:r>
          </a:p>
          <a:p>
            <a:r>
              <a:rPr lang="es-ES" sz="1400" dirty="0">
                <a:solidFill>
                  <a:srgbClr val="1E1504"/>
                </a:solidFill>
              </a:rPr>
              <a:t>F. </a:t>
            </a:r>
            <a:r>
              <a:rPr lang="es-ES" sz="1400" dirty="0" smtClean="0">
                <a:solidFill>
                  <a:srgbClr val="1E1504"/>
                </a:solidFill>
              </a:rPr>
              <a:t>de Odontología</a:t>
            </a:r>
          </a:p>
          <a:p>
            <a:r>
              <a:rPr lang="es-ES" sz="1400" dirty="0">
                <a:solidFill>
                  <a:srgbClr val="1E1504"/>
                </a:solidFill>
              </a:rPr>
              <a:t>F. </a:t>
            </a:r>
            <a:r>
              <a:rPr lang="es-ES" sz="1400" dirty="0" smtClean="0">
                <a:solidFill>
                  <a:srgbClr val="1E1504"/>
                </a:solidFill>
              </a:rPr>
              <a:t>de Psicología</a:t>
            </a:r>
          </a:p>
          <a:p>
            <a:r>
              <a:rPr lang="es-ES" sz="1400" dirty="0">
                <a:solidFill>
                  <a:srgbClr val="1E1504"/>
                </a:solidFill>
              </a:rPr>
              <a:t>F. </a:t>
            </a:r>
            <a:r>
              <a:rPr lang="es-ES" sz="1400" dirty="0" smtClean="0">
                <a:solidFill>
                  <a:srgbClr val="1E1504"/>
                </a:solidFill>
              </a:rPr>
              <a:t>de Trabajo Social</a:t>
            </a:r>
          </a:p>
          <a:p>
            <a:r>
              <a:rPr lang="es-ES" sz="1400" dirty="0">
                <a:solidFill>
                  <a:srgbClr val="1E1504"/>
                </a:solidFill>
              </a:rPr>
              <a:t>F. </a:t>
            </a:r>
            <a:r>
              <a:rPr lang="es-ES" sz="1400" dirty="0" smtClean="0">
                <a:solidFill>
                  <a:srgbClr val="1E1504"/>
                </a:solidFill>
              </a:rPr>
              <a:t>de Traducción e Interpretación</a:t>
            </a:r>
            <a:endParaRPr lang="uk-UA" sz="1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91917" y="1584831"/>
            <a:ext cx="4041775" cy="316427"/>
          </a:xfrm>
        </p:spPr>
        <p:txBody>
          <a:bodyPr/>
          <a:lstStyle/>
          <a:p>
            <a:r>
              <a:rPr lang="uk-UA" sz="2000" dirty="0" smtClean="0"/>
              <a:t>Науково-дослідні Інститути</a:t>
            </a:r>
            <a:endParaRPr lang="uk-UA" sz="20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964724"/>
            <a:ext cx="4041775" cy="4782064"/>
          </a:xfrm>
        </p:spPr>
        <p:txBody>
          <a:bodyPr>
            <a:normAutofit lnSpcReduction="10000"/>
          </a:bodyPr>
          <a:lstStyle/>
          <a:p>
            <a:r>
              <a:rPr lang="es-ES" sz="1250" dirty="0" smtClean="0">
                <a:solidFill>
                  <a:srgbClr val="1E1504"/>
                </a:solidFill>
              </a:rPr>
              <a:t>Instituto Andaluz de Ciencia de la Tierra</a:t>
            </a:r>
            <a:endParaRPr lang="uk-UA" sz="1250" dirty="0" smtClean="0">
              <a:solidFill>
                <a:srgbClr val="1E1504"/>
              </a:solidFill>
            </a:endParaRPr>
          </a:p>
          <a:p>
            <a:r>
              <a:rPr lang="es-ES" sz="1250" dirty="0" smtClean="0">
                <a:solidFill>
                  <a:srgbClr val="1E1504"/>
                </a:solidFill>
              </a:rPr>
              <a:t>Inst. </a:t>
            </a:r>
            <a:r>
              <a:rPr lang="es-ES" sz="1250" dirty="0">
                <a:solidFill>
                  <a:srgbClr val="1E1504"/>
                </a:solidFill>
              </a:rPr>
              <a:t>Andaluz </a:t>
            </a:r>
            <a:r>
              <a:rPr lang="es-ES" sz="1250" dirty="0" smtClean="0">
                <a:solidFill>
                  <a:srgbClr val="1E1504"/>
                </a:solidFill>
              </a:rPr>
              <a:t>de</a:t>
            </a:r>
            <a:r>
              <a:rPr lang="uk-UA" sz="1250" dirty="0" smtClean="0">
                <a:solidFill>
                  <a:srgbClr val="1E1504"/>
                </a:solidFill>
              </a:rPr>
              <a:t> </a:t>
            </a:r>
            <a:r>
              <a:rPr lang="es-ES" sz="1250" dirty="0" smtClean="0">
                <a:solidFill>
                  <a:srgbClr val="1E1504"/>
                </a:solidFill>
              </a:rPr>
              <a:t>Geofísica y Prevención Desastres Sísmicos</a:t>
            </a:r>
          </a:p>
          <a:p>
            <a:r>
              <a:rPr lang="es-ES" sz="1250" dirty="0" smtClean="0">
                <a:solidFill>
                  <a:srgbClr val="1E1504"/>
                </a:solidFill>
              </a:rPr>
              <a:t>Inst. </a:t>
            </a:r>
            <a:r>
              <a:rPr lang="es-ES" sz="1250" dirty="0">
                <a:solidFill>
                  <a:srgbClr val="1E1504"/>
                </a:solidFill>
              </a:rPr>
              <a:t>Andaluz </a:t>
            </a:r>
            <a:r>
              <a:rPr lang="es-ES" sz="1250" dirty="0" smtClean="0">
                <a:solidFill>
                  <a:srgbClr val="1E1504"/>
                </a:solidFill>
              </a:rPr>
              <a:t>de Interuniversitario de Criminología</a:t>
            </a:r>
          </a:p>
          <a:p>
            <a:r>
              <a:rPr lang="es-ES" sz="1250" dirty="0" smtClean="0">
                <a:solidFill>
                  <a:srgbClr val="1E1504"/>
                </a:solidFill>
              </a:rPr>
              <a:t>Inst. “Carlos I” de Física Teórica y Computacional</a:t>
            </a:r>
          </a:p>
          <a:p>
            <a:r>
              <a:rPr lang="es-ES" sz="1250" dirty="0" smtClean="0">
                <a:solidFill>
                  <a:srgbClr val="1E1504"/>
                </a:solidFill>
              </a:rPr>
              <a:t>Inst. de Biopatalogía  y Medicina Regenerativa</a:t>
            </a:r>
          </a:p>
          <a:p>
            <a:r>
              <a:rPr lang="es-ES" sz="1250" dirty="0" smtClean="0">
                <a:solidFill>
                  <a:srgbClr val="1E1504"/>
                </a:solidFill>
              </a:rPr>
              <a:t>Inst. de Biotecnología</a:t>
            </a:r>
          </a:p>
          <a:p>
            <a:r>
              <a:rPr lang="es-ES" sz="1250" dirty="0" smtClean="0">
                <a:solidFill>
                  <a:srgbClr val="1E1504"/>
                </a:solidFill>
              </a:rPr>
              <a:t>Inst</a:t>
            </a:r>
            <a:r>
              <a:rPr lang="es-ES" sz="1250" dirty="0" smtClean="0">
                <a:solidFill>
                  <a:srgbClr val="1E1504"/>
                </a:solidFill>
              </a:rPr>
              <a:t>. </a:t>
            </a:r>
            <a:r>
              <a:rPr lang="es-ES" sz="1250" dirty="0" smtClean="0">
                <a:solidFill>
                  <a:srgbClr val="1E1504"/>
                </a:solidFill>
              </a:rPr>
              <a:t>Universitario de Investigación de Desarrollo Regional</a:t>
            </a:r>
          </a:p>
          <a:p>
            <a:r>
              <a:rPr lang="es-ES" sz="1250" dirty="0" smtClean="0">
                <a:solidFill>
                  <a:srgbClr val="1E1504"/>
                </a:solidFill>
              </a:rPr>
              <a:t>Inst. </a:t>
            </a:r>
            <a:r>
              <a:rPr lang="es-ES" sz="1250" dirty="0">
                <a:solidFill>
                  <a:srgbClr val="1E1504"/>
                </a:solidFill>
              </a:rPr>
              <a:t>Universitario </a:t>
            </a:r>
            <a:r>
              <a:rPr lang="es-ES" sz="1250" dirty="0" smtClean="0">
                <a:solidFill>
                  <a:srgbClr val="1E1504"/>
                </a:solidFill>
              </a:rPr>
              <a:t>de Matemáticas</a:t>
            </a:r>
          </a:p>
          <a:p>
            <a:r>
              <a:rPr lang="es-ES" sz="1250" dirty="0" smtClean="0">
                <a:solidFill>
                  <a:srgbClr val="1E1504"/>
                </a:solidFill>
              </a:rPr>
              <a:t>Inst. de Neurociencias “Federico Olóriz”</a:t>
            </a:r>
          </a:p>
          <a:p>
            <a:r>
              <a:rPr lang="es-ES" sz="1250" dirty="0" smtClean="0">
                <a:solidFill>
                  <a:srgbClr val="1E1504"/>
                </a:solidFill>
              </a:rPr>
              <a:t>Inst. </a:t>
            </a:r>
            <a:r>
              <a:rPr lang="es-ES" sz="1250" dirty="0">
                <a:solidFill>
                  <a:srgbClr val="1E1504"/>
                </a:solidFill>
              </a:rPr>
              <a:t>d</a:t>
            </a:r>
            <a:r>
              <a:rPr lang="es-ES" sz="1250" dirty="0" smtClean="0">
                <a:solidFill>
                  <a:srgbClr val="1E1504"/>
                </a:solidFill>
              </a:rPr>
              <a:t>e Nutrición y Tecnología de Alimentos “José Mataix Verdu”</a:t>
            </a:r>
          </a:p>
          <a:p>
            <a:r>
              <a:rPr lang="es-ES" sz="1250" dirty="0">
                <a:solidFill>
                  <a:srgbClr val="1E1504"/>
                </a:solidFill>
              </a:rPr>
              <a:t>Inst. d</a:t>
            </a:r>
            <a:r>
              <a:rPr lang="es-ES" sz="1250" dirty="0" smtClean="0">
                <a:solidFill>
                  <a:srgbClr val="1E1504"/>
                </a:solidFill>
              </a:rPr>
              <a:t>el Agua</a:t>
            </a:r>
          </a:p>
          <a:p>
            <a:r>
              <a:rPr lang="es-ES" sz="1250" dirty="0">
                <a:solidFill>
                  <a:srgbClr val="1E1504"/>
                </a:solidFill>
              </a:rPr>
              <a:t>Inst. </a:t>
            </a:r>
            <a:r>
              <a:rPr lang="es-ES" sz="1250" dirty="0" smtClean="0">
                <a:solidFill>
                  <a:srgbClr val="1E1504"/>
                </a:solidFill>
              </a:rPr>
              <a:t>Internacional de Investigación del Sistema Tierra en Andalucía</a:t>
            </a:r>
          </a:p>
          <a:p>
            <a:r>
              <a:rPr lang="es-ES" sz="1250" dirty="0">
                <a:solidFill>
                  <a:srgbClr val="1E1504"/>
                </a:solidFill>
              </a:rPr>
              <a:t>Inst. d</a:t>
            </a:r>
            <a:r>
              <a:rPr lang="es-ES" sz="1250" dirty="0" smtClean="0">
                <a:solidFill>
                  <a:srgbClr val="1E1504"/>
                </a:solidFill>
              </a:rPr>
              <a:t>e </a:t>
            </a:r>
            <a:r>
              <a:rPr lang="es-ES" sz="1250" dirty="0">
                <a:solidFill>
                  <a:srgbClr val="1E1504"/>
                </a:solidFill>
              </a:rPr>
              <a:t>Investigación </a:t>
            </a:r>
            <a:r>
              <a:rPr lang="es-ES" sz="1250" dirty="0" smtClean="0">
                <a:solidFill>
                  <a:srgbClr val="1E1504"/>
                </a:solidFill>
              </a:rPr>
              <a:t>de Estudios de las Mujeres y de Género</a:t>
            </a:r>
          </a:p>
          <a:p>
            <a:r>
              <a:rPr lang="es-ES" sz="1250" dirty="0" smtClean="0">
                <a:solidFill>
                  <a:srgbClr val="1E1504"/>
                </a:solidFill>
              </a:rPr>
              <a:t>Inst. </a:t>
            </a:r>
            <a:r>
              <a:rPr lang="es-ES" sz="1250" dirty="0">
                <a:solidFill>
                  <a:srgbClr val="1E1504"/>
                </a:solidFill>
              </a:rPr>
              <a:t>Universitario</a:t>
            </a:r>
            <a:r>
              <a:rPr lang="es-ES" sz="1250" dirty="0" smtClean="0">
                <a:solidFill>
                  <a:srgbClr val="1E1504"/>
                </a:solidFill>
              </a:rPr>
              <a:t> de la Paz y los Conflictos</a:t>
            </a:r>
          </a:p>
          <a:p>
            <a:r>
              <a:rPr lang="es-ES" sz="1250" dirty="0" smtClean="0">
                <a:solidFill>
                  <a:srgbClr val="1E1504"/>
                </a:solidFill>
              </a:rPr>
              <a:t>Inst. de Migraciones   </a:t>
            </a:r>
          </a:p>
          <a:p>
            <a:endParaRPr lang="uk-UA" sz="1200" dirty="0">
              <a:solidFill>
                <a:srgbClr val="443008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954" y="93784"/>
            <a:ext cx="6318738" cy="147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59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4860" y="1870719"/>
            <a:ext cx="4040188" cy="439994"/>
          </a:xfrm>
        </p:spPr>
        <p:txBody>
          <a:bodyPr/>
          <a:lstStyle/>
          <a:p>
            <a:r>
              <a:rPr lang="uk-UA" sz="2000" dirty="0" smtClean="0">
                <a:solidFill>
                  <a:srgbClr val="3E2C08"/>
                </a:solidFill>
              </a:rPr>
              <a:t>Навчальні центри</a:t>
            </a:r>
            <a:endParaRPr lang="uk-UA" sz="2000" dirty="0">
              <a:solidFill>
                <a:srgbClr val="3E2C08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S" sz="1700" dirty="0" smtClean="0">
                <a:solidFill>
                  <a:srgbClr val="1E1504"/>
                </a:solidFill>
              </a:rPr>
              <a:t>Aula Permanente de Formación Abierta</a:t>
            </a:r>
          </a:p>
          <a:p>
            <a:r>
              <a:rPr lang="es-ES" sz="1700" dirty="0" smtClean="0">
                <a:solidFill>
                  <a:srgbClr val="1E1504"/>
                </a:solidFill>
              </a:rPr>
              <a:t>Centro de Documentación Europea</a:t>
            </a:r>
          </a:p>
          <a:p>
            <a:r>
              <a:rPr lang="es-ES" sz="1700" dirty="0" smtClean="0">
                <a:solidFill>
                  <a:srgbClr val="1E1504"/>
                </a:solidFill>
              </a:rPr>
              <a:t>Centro de Enseñanzas Virtuales</a:t>
            </a:r>
          </a:p>
          <a:p>
            <a:r>
              <a:rPr lang="es-ES" sz="1700" dirty="0" smtClean="0">
                <a:solidFill>
                  <a:srgbClr val="1E1504"/>
                </a:solidFill>
              </a:rPr>
              <a:t>Centro de Lenguas Modernas</a:t>
            </a:r>
          </a:p>
          <a:p>
            <a:r>
              <a:rPr lang="es-ES" sz="1700" dirty="0" smtClean="0">
                <a:solidFill>
                  <a:srgbClr val="1E1504"/>
                </a:solidFill>
              </a:rPr>
              <a:t>Centro de Promoción de Empleo y Prácticas</a:t>
            </a:r>
          </a:p>
          <a:p>
            <a:r>
              <a:rPr lang="es-ES" sz="1700" dirty="0" smtClean="0">
                <a:solidFill>
                  <a:srgbClr val="1E1504"/>
                </a:solidFill>
              </a:rPr>
              <a:t>Centro Mediterráneo</a:t>
            </a:r>
          </a:p>
          <a:p>
            <a:r>
              <a:rPr lang="es-ES" sz="1700" dirty="0">
                <a:solidFill>
                  <a:srgbClr val="1E1504"/>
                </a:solidFill>
              </a:rPr>
              <a:t>E</a:t>
            </a:r>
            <a:r>
              <a:rPr lang="es-ES" sz="1700" dirty="0" smtClean="0">
                <a:solidFill>
                  <a:srgbClr val="1E1504"/>
                </a:solidFill>
              </a:rPr>
              <a:t>scuela Internacional de Posgrado</a:t>
            </a:r>
          </a:p>
          <a:p>
            <a:r>
              <a:rPr lang="es-ES" sz="1700" dirty="0" smtClean="0">
                <a:solidFill>
                  <a:srgbClr val="1E1504"/>
                </a:solidFill>
              </a:rPr>
              <a:t>Escuela de Análisis Clínicos</a:t>
            </a:r>
            <a:endParaRPr lang="uk-UA" sz="1700" dirty="0">
              <a:solidFill>
                <a:srgbClr val="1E1504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91917" y="2056071"/>
            <a:ext cx="4041775" cy="639762"/>
          </a:xfrm>
        </p:spPr>
        <p:txBody>
          <a:bodyPr/>
          <a:lstStyle/>
          <a:p>
            <a:r>
              <a:rPr lang="uk-UA" sz="1600" dirty="0" smtClean="0">
                <a:solidFill>
                  <a:srgbClr val="3E2C08"/>
                </a:solidFill>
              </a:rPr>
              <a:t>Центри </a:t>
            </a:r>
            <a:r>
              <a:rPr lang="uk-UA" sz="1600" dirty="0">
                <a:solidFill>
                  <a:srgbClr val="3E2C08"/>
                </a:solidFill>
              </a:rPr>
              <a:t>культури, спорту та інформаційно-комунікаційних технологій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91917" y="2994454"/>
            <a:ext cx="4041775" cy="3687762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rgbClr val="1E1504"/>
                </a:solidFill>
              </a:rPr>
              <a:t>Centro Cultural Universitario “Casa de Porras”</a:t>
            </a:r>
          </a:p>
          <a:p>
            <a:r>
              <a:rPr lang="es-ES" sz="1600" dirty="0" smtClean="0">
                <a:solidFill>
                  <a:srgbClr val="1E1504"/>
                </a:solidFill>
              </a:rPr>
              <a:t>La Madraza. Centro de Cultura Contemporránea UGR</a:t>
            </a:r>
          </a:p>
          <a:p>
            <a:r>
              <a:rPr lang="es-ES" sz="1600" dirty="0" smtClean="0">
                <a:solidFill>
                  <a:srgbClr val="1E1504"/>
                </a:solidFill>
              </a:rPr>
              <a:t>Centro de Actividades Deportivas</a:t>
            </a:r>
          </a:p>
          <a:p>
            <a:r>
              <a:rPr lang="es-ES" sz="1600" dirty="0" smtClean="0">
                <a:solidFill>
                  <a:srgbClr val="1E1504"/>
                </a:solidFill>
              </a:rPr>
              <a:t>Centro de Iniciativas de Coopetación al Desarrollo</a:t>
            </a:r>
          </a:p>
          <a:p>
            <a:r>
              <a:rPr lang="es-ES" sz="1600" dirty="0" smtClean="0">
                <a:solidFill>
                  <a:srgbClr val="1E1504"/>
                </a:solidFill>
              </a:rPr>
              <a:t>Centro de Instrumentación Científica</a:t>
            </a:r>
          </a:p>
          <a:p>
            <a:r>
              <a:rPr lang="es-ES" sz="1600" dirty="0" smtClean="0">
                <a:solidFill>
                  <a:srgbClr val="1E1504"/>
                </a:solidFill>
              </a:rPr>
              <a:t>Centro de Servicios </a:t>
            </a:r>
            <a:r>
              <a:rPr lang="es-ES" sz="1600" dirty="0" smtClean="0">
                <a:solidFill>
                  <a:srgbClr val="1E1504"/>
                </a:solidFill>
              </a:rPr>
              <a:t>de </a:t>
            </a:r>
            <a:r>
              <a:rPr lang="es-ES" sz="1600" dirty="0" smtClean="0">
                <a:solidFill>
                  <a:srgbClr val="1E1504"/>
                </a:solidFill>
              </a:rPr>
              <a:t>Informática y Redes de Comunicación</a:t>
            </a:r>
            <a:endParaRPr lang="uk-UA" sz="1600" dirty="0">
              <a:solidFill>
                <a:srgbClr val="1E1504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954" y="93784"/>
            <a:ext cx="6318738" cy="147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8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4860" y="2117854"/>
            <a:ext cx="4040188" cy="639762"/>
          </a:xfrm>
        </p:spPr>
        <p:txBody>
          <a:bodyPr/>
          <a:lstStyle/>
          <a:p>
            <a:r>
              <a:rPr lang="uk-UA" sz="2000" dirty="0" smtClean="0"/>
              <a:t>Вищі технічні школи</a:t>
            </a:r>
            <a:endParaRPr lang="uk-UA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7912" y="2945027"/>
            <a:ext cx="4040188" cy="2702011"/>
          </a:xfrm>
        </p:spPr>
        <p:txBody>
          <a:bodyPr>
            <a:normAutofit/>
          </a:bodyPr>
          <a:lstStyle/>
          <a:p>
            <a:r>
              <a:rPr lang="es-ES" sz="1800" dirty="0" smtClean="0">
                <a:solidFill>
                  <a:srgbClr val="1E1504"/>
                </a:solidFill>
              </a:rPr>
              <a:t>Escuela Técnica Superior de Arquitectura</a:t>
            </a:r>
          </a:p>
          <a:p>
            <a:r>
              <a:rPr lang="es-ES" sz="1800" dirty="0" smtClean="0">
                <a:solidFill>
                  <a:srgbClr val="1E1504"/>
                </a:solidFill>
              </a:rPr>
              <a:t>E.T.S. </a:t>
            </a:r>
            <a:r>
              <a:rPr lang="es-ES" sz="1800" dirty="0">
                <a:solidFill>
                  <a:srgbClr val="1E1504"/>
                </a:solidFill>
              </a:rPr>
              <a:t>d</a:t>
            </a:r>
            <a:r>
              <a:rPr lang="es-ES" sz="1800" dirty="0" smtClean="0">
                <a:solidFill>
                  <a:srgbClr val="1E1504"/>
                </a:solidFill>
              </a:rPr>
              <a:t>e </a:t>
            </a:r>
            <a:r>
              <a:rPr lang="es-ES" sz="1800" dirty="0" smtClean="0">
                <a:solidFill>
                  <a:srgbClr val="1E1504"/>
                </a:solidFill>
              </a:rPr>
              <a:t>Ingeniería </a:t>
            </a:r>
            <a:r>
              <a:rPr lang="es-ES" sz="1800" dirty="0" smtClean="0">
                <a:solidFill>
                  <a:srgbClr val="1E1504"/>
                </a:solidFill>
              </a:rPr>
              <a:t>de Caminos, Canales y Puertos</a:t>
            </a:r>
          </a:p>
          <a:p>
            <a:r>
              <a:rPr lang="es-ES" sz="1800" dirty="0">
                <a:solidFill>
                  <a:srgbClr val="1E1504"/>
                </a:solidFill>
              </a:rPr>
              <a:t>E.T.S. d</a:t>
            </a:r>
            <a:r>
              <a:rPr lang="es-ES" sz="1800" dirty="0" smtClean="0">
                <a:solidFill>
                  <a:srgbClr val="1E1504"/>
                </a:solidFill>
              </a:rPr>
              <a:t>e </a:t>
            </a:r>
            <a:r>
              <a:rPr lang="es-ES" sz="1800" dirty="0" smtClean="0">
                <a:solidFill>
                  <a:srgbClr val="1E1504"/>
                </a:solidFill>
              </a:rPr>
              <a:t>Ingeniería </a:t>
            </a:r>
            <a:r>
              <a:rPr lang="es-ES" sz="1800" dirty="0">
                <a:solidFill>
                  <a:srgbClr val="1E1504"/>
                </a:solidFill>
              </a:rPr>
              <a:t>de</a:t>
            </a:r>
            <a:r>
              <a:rPr lang="es-ES" sz="1800" dirty="0" smtClean="0">
                <a:solidFill>
                  <a:srgbClr val="1E1504"/>
                </a:solidFill>
              </a:rPr>
              <a:t> Edificios</a:t>
            </a:r>
          </a:p>
          <a:p>
            <a:r>
              <a:rPr lang="es-ES" sz="1800" dirty="0" smtClean="0">
                <a:solidFill>
                  <a:srgbClr val="1E1504"/>
                </a:solidFill>
              </a:rPr>
              <a:t>E.T.S</a:t>
            </a:r>
            <a:r>
              <a:rPr lang="es-ES" sz="1800" dirty="0">
                <a:solidFill>
                  <a:srgbClr val="1E1504"/>
                </a:solidFill>
              </a:rPr>
              <a:t>. de </a:t>
            </a:r>
            <a:r>
              <a:rPr lang="es-ES" sz="1800" dirty="0" smtClean="0">
                <a:solidFill>
                  <a:srgbClr val="1E1504"/>
                </a:solidFill>
              </a:rPr>
              <a:t>Ingenierías </a:t>
            </a:r>
            <a:r>
              <a:rPr lang="es-ES" sz="1800" dirty="0" smtClean="0">
                <a:solidFill>
                  <a:srgbClr val="1E1504"/>
                </a:solidFill>
              </a:rPr>
              <a:t>Informática y de Telecomunicación</a:t>
            </a:r>
            <a:endParaRPr lang="uk-UA" sz="1800" dirty="0">
              <a:solidFill>
                <a:srgbClr val="1E1504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83242" y="2105498"/>
            <a:ext cx="4041775" cy="639762"/>
          </a:xfrm>
        </p:spPr>
        <p:txBody>
          <a:bodyPr/>
          <a:lstStyle/>
          <a:p>
            <a:r>
              <a:rPr lang="uk-UA" sz="2000" dirty="0" smtClean="0"/>
              <a:t>Дослідницькі центри</a:t>
            </a:r>
            <a:endParaRPr lang="uk-UA" sz="20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95598" y="2916194"/>
            <a:ext cx="4041775" cy="3049330"/>
          </a:xfrm>
        </p:spPr>
        <p:txBody>
          <a:bodyPr>
            <a:normAutofit/>
          </a:bodyPr>
          <a:lstStyle/>
          <a:p>
            <a:r>
              <a:rPr lang="es-ES" sz="1800" dirty="0" smtClean="0">
                <a:solidFill>
                  <a:srgbClr val="1E1504"/>
                </a:solidFill>
              </a:rPr>
              <a:t>Centro de Investigación Biomédica</a:t>
            </a:r>
          </a:p>
          <a:p>
            <a:r>
              <a:rPr lang="es-ES" sz="1800" dirty="0">
                <a:solidFill>
                  <a:srgbClr val="1E1504"/>
                </a:solidFill>
              </a:rPr>
              <a:t>Centro de </a:t>
            </a:r>
            <a:r>
              <a:rPr lang="es-ES" sz="1800" dirty="0" smtClean="0">
                <a:solidFill>
                  <a:srgbClr val="1E1504"/>
                </a:solidFill>
              </a:rPr>
              <a:t>Investigación </a:t>
            </a:r>
            <a:r>
              <a:rPr lang="es-ES" sz="1800" dirty="0" smtClean="0">
                <a:solidFill>
                  <a:srgbClr val="1E1504"/>
                </a:solidFill>
              </a:rPr>
              <a:t>Tecnologías </a:t>
            </a:r>
            <a:r>
              <a:rPr lang="es-ES" sz="1800" dirty="0" smtClean="0">
                <a:solidFill>
                  <a:srgbClr val="1E1504"/>
                </a:solidFill>
              </a:rPr>
              <a:t>de Información y Comunicaciones</a:t>
            </a:r>
          </a:p>
          <a:p>
            <a:r>
              <a:rPr lang="es-ES" sz="1800" dirty="0">
                <a:solidFill>
                  <a:srgbClr val="1E1504"/>
                </a:solidFill>
              </a:rPr>
              <a:t>Centro de </a:t>
            </a:r>
            <a:r>
              <a:rPr lang="es-ES" sz="1800" dirty="0" smtClean="0">
                <a:solidFill>
                  <a:srgbClr val="1E1504"/>
                </a:solidFill>
              </a:rPr>
              <a:t>Investigación Mente, Cerebro y Comportamiento</a:t>
            </a:r>
            <a:endParaRPr lang="uk-UA" sz="1800" dirty="0">
              <a:solidFill>
                <a:srgbClr val="1E1504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954" y="93784"/>
            <a:ext cx="6318738" cy="147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8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6062" y="830402"/>
            <a:ext cx="7291754" cy="1209413"/>
          </a:xfrm>
        </p:spPr>
        <p:txBody>
          <a:bodyPr>
            <a:normAutofit/>
          </a:bodyPr>
          <a:lstStyle/>
          <a:p>
            <a:r>
              <a:rPr lang="es-E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Granada</a:t>
            </a:r>
            <a:br>
              <a:rPr lang="es-E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Facultad de ciencias de la educación, </a:t>
            </a:r>
            <a:br>
              <a:rPr lang="es-E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departamentos</a:t>
            </a:r>
            <a:endParaRPr lang="uk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261" y="2033954"/>
            <a:ext cx="8229600" cy="4373563"/>
          </a:xfrm>
        </p:spPr>
        <p:txBody>
          <a:bodyPr>
            <a:normAutofit/>
          </a:bodyPr>
          <a:lstStyle/>
          <a:p>
            <a:endParaRPr lang="es-ES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Didáctica de la Expresión Musical, Plástica y Corporal</a:t>
            </a:r>
          </a:p>
          <a:p>
            <a:r>
              <a:rPr lang="es-E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Didáctica 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Lengua y Literatura</a:t>
            </a:r>
          </a:p>
          <a:p>
            <a:r>
              <a:rPr lang="es-E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Didáctica de </a:t>
            </a:r>
            <a:r>
              <a:rPr lang="es-E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Matemática</a:t>
            </a:r>
          </a:p>
          <a:p>
            <a:r>
              <a:rPr lang="es-E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Didáctica de </a:t>
            </a:r>
            <a:r>
              <a:rPr lang="es-E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 Ciencias Experimentales</a:t>
            </a:r>
          </a:p>
          <a:p>
            <a:r>
              <a:rPr lang="es-E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Didáctica de </a:t>
            </a:r>
            <a:r>
              <a:rPr lang="es-E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 Ciencias Sociales</a:t>
            </a:r>
          </a:p>
          <a:p>
            <a:r>
              <a:rPr lang="es-E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Didáctica </a:t>
            </a:r>
            <a:r>
              <a:rPr lang="es-E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Organización Escolar</a:t>
            </a:r>
          </a:p>
          <a:p>
            <a:r>
              <a:rPr lang="es-E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Métodos de Investigación y Diagnóstico en Educación </a:t>
            </a:r>
          </a:p>
          <a:p>
            <a:r>
              <a:rPr lang="es-E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Pedagogía</a:t>
            </a:r>
          </a:p>
          <a:p>
            <a:r>
              <a:rPr lang="es-E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Psicología Evolutiva y de la Educación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876" y="2848708"/>
            <a:ext cx="3071447" cy="206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3257</TotalTime>
  <Words>2185</Words>
  <Application>Microsoft Office PowerPoint</Application>
  <PresentationFormat>Экран (4:3)</PresentationFormat>
  <Paragraphs>244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Аптека</vt:lpstr>
      <vt:lpstr> аудитивна компетентність майбутніх учителів іспанської мови: підходи українських та іспанських методистів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Granada Facultad de ciencias de la educación,  departamentos</vt:lpstr>
      <vt:lpstr>Departamento de Didáctica de la Lengua y Literatura</vt:lpstr>
      <vt:lpstr>Departamento de Didáctica de la Lengua y Literatura grupos de investigación</vt:lpstr>
      <vt:lpstr>El alumno trabaja con la lengua, el maestro trabaja con el alumno</vt:lpstr>
      <vt:lpstr>мета навчання ІМ</vt:lpstr>
      <vt:lpstr>Види макровмінь / мовленнєвих  компетентностей</vt:lpstr>
      <vt:lpstr>Аудіювання / аудитивна компетентність</vt:lpstr>
      <vt:lpstr>Презентация PowerPoint</vt:lpstr>
      <vt:lpstr>Мікровміння (прийоми, стратегії) аудіювання</vt:lpstr>
      <vt:lpstr>Сучасні засоби формування АК</vt:lpstr>
      <vt:lpstr>Сучасні засоби формування АК</vt:lpstr>
      <vt:lpstr>Презентация PowerPoint</vt:lpstr>
      <vt:lpstr>Parámetros para trabajar a la hora de  desarrollar la C.C.A. </vt:lpstr>
      <vt:lpstr>Вміння аудіовізуалізації студентів мовних напрямків підготовки (для рівня в2) за С. О. даміновою, 2015</vt:lpstr>
      <vt:lpstr>Етапи формування АК</vt:lpstr>
      <vt:lpstr>Система вправ і завдань  для формування АК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Алла</cp:lastModifiedBy>
  <cp:revision>343</cp:revision>
  <cp:lastPrinted>2017-10-02T15:19:36Z</cp:lastPrinted>
  <dcterms:created xsi:type="dcterms:W3CDTF">2014-11-21T11:00:06Z</dcterms:created>
  <dcterms:modified xsi:type="dcterms:W3CDTF">2017-10-04T12:16:08Z</dcterms:modified>
</cp:coreProperties>
</file>