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1BA42F-F168-427A-BB83-0F6C6A31161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28B827-672C-4372-A0B6-A461E1B42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file:///F:\F\PPSpanish\es_channelI_00012_main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517232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carnaval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7888470" cy="51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9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E</a:t>
            </a:r>
            <a:r>
              <a:rPr lang="es-ES_tradnl" sz="2800" dirty="0" smtClean="0"/>
              <a:t>scuchad atentamente </a:t>
            </a:r>
            <a:r>
              <a:rPr lang="es-ES_tradnl" sz="2800" dirty="0"/>
              <a:t>la grabación </a:t>
            </a:r>
            <a:r>
              <a:rPr lang="es-ES_tradnl" sz="2800" dirty="0" smtClean="0"/>
              <a:t>y haced los </a:t>
            </a:r>
            <a:r>
              <a:rPr lang="es-ES_tradnl" sz="2800" dirty="0"/>
              <a:t>ejercicios después</a:t>
            </a:r>
            <a:r>
              <a:rPr lang="es-ES_tradnl" sz="2800" dirty="0" smtClean="0"/>
              <a:t>. Pero primeramente contestad a las siguientes preguntas:</a:t>
            </a:r>
          </a:p>
          <a:p>
            <a:r>
              <a:rPr lang="es-ES_tradnl" sz="2800" dirty="0" smtClean="0"/>
              <a:t> ¿Qué es un carnaval?</a:t>
            </a:r>
          </a:p>
          <a:p>
            <a:r>
              <a:rPr lang="es-ES_tradnl" sz="2800" dirty="0" smtClean="0"/>
              <a:t> ¿Cuándo se celebra un carnaval?</a:t>
            </a:r>
          </a:p>
          <a:p>
            <a:r>
              <a:rPr lang="es-ES_tradnl" sz="2800" dirty="0" smtClean="0"/>
              <a:t> ¿Quién se participa en un carnaval?</a:t>
            </a:r>
          </a:p>
          <a:p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300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Vocabulario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861048"/>
            <a:ext cx="4248064" cy="28329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272" y="126876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Cuaresma</a:t>
            </a:r>
            <a:r>
              <a:rPr lang="en-US" sz="2800" dirty="0" smtClean="0"/>
              <a:t> – </a:t>
            </a:r>
            <a:r>
              <a:rPr lang="uk-UA" sz="2800" dirty="0" smtClean="0"/>
              <a:t>великий піст</a:t>
            </a:r>
          </a:p>
          <a:p>
            <a:pPr marL="0" indent="0">
              <a:buNone/>
            </a:pPr>
            <a:r>
              <a:rPr lang="en-US" sz="2800" dirty="0" err="1" smtClean="0"/>
              <a:t>Disfraz</a:t>
            </a:r>
            <a:r>
              <a:rPr lang="uk-UA" sz="2800" dirty="0" smtClean="0"/>
              <a:t> – маскарадний костюм</a:t>
            </a:r>
          </a:p>
          <a:p>
            <a:pPr marL="0" indent="0">
              <a:buNone/>
            </a:pPr>
            <a:r>
              <a:rPr lang="en-US" sz="2800" dirty="0" err="1" smtClean="0"/>
              <a:t>Permisividad</a:t>
            </a:r>
            <a:r>
              <a:rPr lang="uk-UA" sz="2800" dirty="0" smtClean="0"/>
              <a:t> – вседозволеність</a:t>
            </a:r>
          </a:p>
          <a:p>
            <a:pPr marL="0" indent="0">
              <a:buNone/>
            </a:pPr>
            <a:r>
              <a:rPr lang="en-US" sz="2800" dirty="0" err="1" smtClean="0"/>
              <a:t>P</a:t>
            </a:r>
            <a:r>
              <a:rPr lang="en-US" sz="2800" dirty="0" err="1" smtClean="0"/>
              <a:t>agano</a:t>
            </a:r>
            <a:r>
              <a:rPr lang="uk-UA" sz="2800" dirty="0" smtClean="0"/>
              <a:t> </a:t>
            </a:r>
            <a:r>
              <a:rPr lang="uk-UA" sz="2800" dirty="0" smtClean="0"/>
              <a:t>– язичницький</a:t>
            </a:r>
          </a:p>
          <a:p>
            <a:pPr marL="0" indent="0">
              <a:buNone/>
            </a:pPr>
            <a:r>
              <a:rPr lang="en-US" sz="2800" dirty="0" err="1" smtClean="0"/>
              <a:t>Saturnales</a:t>
            </a:r>
            <a:r>
              <a:rPr lang="uk-UA" sz="2800" dirty="0"/>
              <a:t> – сатурналії (</a:t>
            </a:r>
            <a:r>
              <a:rPr lang="uk-UA" sz="2800" dirty="0" smtClean="0"/>
              <a:t>свято </a:t>
            </a:r>
            <a:r>
              <a:rPr lang="uk-UA" sz="2800" dirty="0"/>
              <a:t>згоди й </a:t>
            </a:r>
            <a:r>
              <a:rPr lang="uk-UA" sz="2800" dirty="0" smtClean="0"/>
              <a:t>рівності)</a:t>
            </a:r>
          </a:p>
          <a:p>
            <a:pPr marL="0" indent="0">
              <a:buNone/>
            </a:pPr>
            <a:r>
              <a:rPr lang="en-US" sz="2800" dirty="0" err="1" smtClean="0"/>
              <a:t>Remontarse</a:t>
            </a:r>
            <a:r>
              <a:rPr lang="uk-UA" sz="2800" dirty="0" smtClean="0"/>
              <a:t> – відноситися</a:t>
            </a:r>
          </a:p>
          <a:p>
            <a:pPr marL="0" indent="0">
              <a:buNone/>
            </a:pPr>
            <a:r>
              <a:rPr lang="en-US" sz="2800" dirty="0" err="1" smtClean="0"/>
              <a:t>Expandir</a:t>
            </a:r>
            <a:r>
              <a:rPr lang="uk-UA" sz="2800" dirty="0" smtClean="0"/>
              <a:t> – поширювати</a:t>
            </a:r>
          </a:p>
          <a:p>
            <a:pPr marL="0" indent="0">
              <a:buNone/>
            </a:pPr>
            <a:r>
              <a:rPr lang="en-US" sz="2800" dirty="0" err="1" smtClean="0"/>
              <a:t>Ortodoxos</a:t>
            </a:r>
            <a:r>
              <a:rPr lang="ru-RU" sz="2800" dirty="0" smtClean="0"/>
              <a:t> - </a:t>
            </a:r>
            <a:r>
              <a:rPr lang="ru-RU" sz="2800" dirty="0" err="1" smtClean="0"/>
              <a:t>православн</a:t>
            </a:r>
            <a:r>
              <a:rPr lang="uk-UA" sz="2800" dirty="0" smtClean="0"/>
              <a:t>і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69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_channelI_00012_main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96336" y="6021288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2590"/>
            <a:ext cx="8208912" cy="5470999"/>
          </a:xfrm>
          <a:prstGeom prst="rect">
            <a:avLst/>
          </a:prstGeom>
        </p:spPr>
      </p:pic>
      <p:pic>
        <p:nvPicPr>
          <p:cNvPr id="6" name="es_channelI_00012_ma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es_channelI_00012_ma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3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5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5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188640"/>
            <a:ext cx="4702296" cy="5235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Ejercicio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928100" cy="5834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 smtClean="0"/>
              <a:t>1</a:t>
            </a:r>
            <a:r>
              <a:rPr lang="es-ES" dirty="0"/>
              <a:t>. - ¿Cuándo se celebra el carnaval</a:t>
            </a:r>
            <a:r>
              <a:rPr lang="es-ES" dirty="0" smtClean="0"/>
              <a:t>? </a:t>
            </a:r>
            <a:endParaRPr lang="es-ES" dirty="0"/>
          </a:p>
          <a:p>
            <a:r>
              <a:rPr lang="es-ES" dirty="0"/>
              <a:t>En febrero.</a:t>
            </a:r>
          </a:p>
          <a:p>
            <a:r>
              <a:rPr lang="es-ES" dirty="0"/>
              <a:t>Antes de Cuaresma.</a:t>
            </a:r>
          </a:p>
          <a:p>
            <a:r>
              <a:rPr lang="es-ES" dirty="0"/>
              <a:t>Después de Cuaresma.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2</a:t>
            </a:r>
            <a:r>
              <a:rPr lang="es-ES" dirty="0"/>
              <a:t>. - ¿Tiene una fecha fija el carnaval</a:t>
            </a:r>
            <a:r>
              <a:rPr lang="es-ES" dirty="0" smtClean="0"/>
              <a:t>? </a:t>
            </a:r>
            <a:endParaRPr lang="es-ES" dirty="0"/>
          </a:p>
          <a:p>
            <a:r>
              <a:rPr lang="es-ES" dirty="0"/>
              <a:t>No, es variable.</a:t>
            </a:r>
          </a:p>
          <a:p>
            <a:r>
              <a:rPr lang="es-ES" dirty="0"/>
              <a:t>Sí, siempre se celebra en el primer trimestre.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3</a:t>
            </a:r>
            <a:r>
              <a:rPr lang="es-ES" dirty="0"/>
              <a:t>. - ¿Hay un único carnaval?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Sí, el de antes de Cuaresma; pero luego se utiliza la misma palabra para denominar otras fiestas.</a:t>
            </a:r>
          </a:p>
          <a:p>
            <a:r>
              <a:rPr lang="es-ES" dirty="0"/>
              <a:t>No, pueda haber más carnavales a lo largo del año.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4</a:t>
            </a:r>
            <a:r>
              <a:rPr lang="es-ES" dirty="0"/>
              <a:t>. - ¿Cuál es el origen del carnaval?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Son fiestas católicas que se instauraron en el siglo IV.</a:t>
            </a:r>
          </a:p>
          <a:p>
            <a:r>
              <a:rPr lang="es-ES" dirty="0"/>
              <a:t>No se sabe exactamente, pero parece que son fiestas romanas o incluso anteriores a las romanas.</a:t>
            </a:r>
          </a:p>
          <a:p>
            <a:r>
              <a:rPr lang="es-ES" dirty="0"/>
              <a:t>Son fiestas egipcias.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5</a:t>
            </a:r>
            <a:r>
              <a:rPr lang="es-ES" dirty="0"/>
              <a:t>. - ¿Quién llevó el carnaval a América?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Los piratas.</a:t>
            </a:r>
          </a:p>
          <a:p>
            <a:r>
              <a:rPr lang="es-ES" dirty="0"/>
              <a:t>Los franceses e ingleses.</a:t>
            </a:r>
          </a:p>
          <a:p>
            <a:r>
              <a:rPr lang="es-ES" dirty="0"/>
              <a:t>Los españoles y portugueses.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10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 smtClean="0"/>
              <a:t>6</a:t>
            </a:r>
            <a:r>
              <a:rPr lang="es-ES" dirty="0"/>
              <a:t>. - ¿Celebran los ortodoxos el carnaval?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r>
              <a:rPr lang="es-ES" dirty="0"/>
              <a:t>No, en absoluto.</a:t>
            </a:r>
          </a:p>
          <a:p>
            <a:r>
              <a:rPr lang="es-ES" dirty="0"/>
              <a:t>Sí, pero no tanto como los católicos.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7</a:t>
            </a:r>
            <a:r>
              <a:rPr lang="es-ES" dirty="0"/>
              <a:t>. - ¿Celebran los protestantes el carnaval?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r>
              <a:rPr lang="es-ES" dirty="0"/>
              <a:t>No, habitualmente.</a:t>
            </a:r>
          </a:p>
          <a:p>
            <a:r>
              <a:rPr lang="es-ES" dirty="0"/>
              <a:t>Sí, es una de sus mayores fiestas.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8</a:t>
            </a:r>
            <a:r>
              <a:rPr lang="es-ES" dirty="0"/>
              <a:t>. - ¿Tardó mucho en propagarse el carnaval hacia América?</a:t>
            </a:r>
          </a:p>
          <a:p>
            <a:endParaRPr lang="es-ES" dirty="0"/>
          </a:p>
          <a:p>
            <a:r>
              <a:rPr lang="es-ES" dirty="0"/>
              <a:t>Aproximadamente unos 100 años.</a:t>
            </a:r>
          </a:p>
          <a:p>
            <a:r>
              <a:rPr lang="es-ES" dirty="0"/>
              <a:t>No, su difusión comenzó nada más descubrir el nuevo continente.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9</a:t>
            </a:r>
            <a:r>
              <a:rPr lang="es-ES" dirty="0"/>
              <a:t>. - ¿Cuál es la nota común de los carnavales?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El descontrol.</a:t>
            </a:r>
          </a:p>
          <a:p>
            <a:r>
              <a:rPr lang="es-ES" dirty="0"/>
              <a:t>Las otras dos respuestas son correctas.</a:t>
            </a:r>
          </a:p>
          <a:p>
            <a:r>
              <a:rPr lang="es-ES" dirty="0"/>
              <a:t>La permisividad.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10</a:t>
            </a:r>
            <a:r>
              <a:rPr lang="es-ES" dirty="0"/>
              <a:t>. - ¿Dónde se celebra fundamentalmente el carnaval?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En las casas.</a:t>
            </a:r>
          </a:p>
          <a:p>
            <a:r>
              <a:rPr lang="es-ES" dirty="0"/>
              <a:t>En espacios habilitados para ello.</a:t>
            </a:r>
          </a:p>
          <a:p>
            <a:r>
              <a:rPr lang="es-ES" dirty="0"/>
              <a:t>En la calle.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127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Verdadero</a:t>
            </a:r>
            <a:r>
              <a:rPr lang="uk-UA" dirty="0" smtClean="0"/>
              <a:t>/</a:t>
            </a:r>
            <a:r>
              <a:rPr lang="en-US" dirty="0" err="1" smtClean="0"/>
              <a:t>falso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 </a:t>
            </a:r>
            <a:r>
              <a:rPr lang="en-US" sz="2800" dirty="0" err="1" smtClean="0"/>
              <a:t>carnaval</a:t>
            </a:r>
            <a:r>
              <a:rPr lang="en-US" sz="2800" dirty="0" smtClean="0"/>
              <a:t> se </a:t>
            </a:r>
            <a:r>
              <a:rPr lang="en-US" sz="2800" dirty="0" err="1" smtClean="0"/>
              <a:t>celebra</a:t>
            </a:r>
            <a:r>
              <a:rPr lang="en-US" sz="2800" dirty="0" smtClean="0"/>
              <a:t> </a:t>
            </a:r>
            <a:r>
              <a:rPr lang="en-US" sz="2800" dirty="0" err="1" smtClean="0"/>
              <a:t>despu</a:t>
            </a:r>
            <a:r>
              <a:rPr lang="es-ES_tradnl" sz="2800" dirty="0"/>
              <a:t>é</a:t>
            </a:r>
            <a:r>
              <a:rPr lang="en-US" sz="2800" dirty="0" smtClean="0"/>
              <a:t>s de la </a:t>
            </a:r>
            <a:r>
              <a:rPr lang="en-US" sz="2800" dirty="0" err="1" smtClean="0"/>
              <a:t>cuaresma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remontan</a:t>
            </a:r>
            <a:r>
              <a:rPr lang="en-US" sz="2800" dirty="0" smtClean="0"/>
              <a:t> los </a:t>
            </a:r>
            <a:r>
              <a:rPr lang="en-US" sz="2800" dirty="0" err="1" smtClean="0"/>
              <a:t>orígenes</a:t>
            </a:r>
            <a:r>
              <a:rPr lang="en-US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 err="1" smtClean="0"/>
              <a:t>las</a:t>
            </a:r>
            <a:r>
              <a:rPr lang="en-US" sz="2800" dirty="0" smtClean="0"/>
              <a:t> fiestas </a:t>
            </a:r>
            <a:r>
              <a:rPr lang="en-US" sz="2800" dirty="0" err="1" smtClean="0"/>
              <a:t>paganas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Los </a:t>
            </a:r>
            <a:r>
              <a:rPr lang="en-US" sz="2800" dirty="0" err="1" smtClean="0"/>
              <a:t>artistas</a:t>
            </a:r>
            <a:r>
              <a:rPr lang="en-US" sz="2800" dirty="0" smtClean="0"/>
              <a:t> </a:t>
            </a:r>
            <a:r>
              <a:rPr lang="en-US" sz="2800" dirty="0" err="1" smtClean="0"/>
              <a:t>europeos</a:t>
            </a:r>
            <a:r>
              <a:rPr lang="en-US" sz="2800" dirty="0" smtClean="0"/>
              <a:t> </a:t>
            </a:r>
            <a:r>
              <a:rPr lang="en-US" sz="2800" dirty="0" err="1" smtClean="0"/>
              <a:t>llevaron</a:t>
            </a:r>
            <a:r>
              <a:rPr lang="en-US" sz="2800" dirty="0" smtClean="0"/>
              <a:t> el </a:t>
            </a:r>
            <a:r>
              <a:rPr lang="en-US" sz="2800" dirty="0" err="1" smtClean="0"/>
              <a:t>carnaval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América</a:t>
            </a:r>
            <a:r>
              <a:rPr lang="en-US" sz="2800" dirty="0" smtClean="0"/>
              <a:t>. </a:t>
            </a:r>
          </a:p>
          <a:p>
            <a:r>
              <a:rPr lang="es-ES" sz="2800" dirty="0" smtClean="0"/>
              <a:t>Disfraces</a:t>
            </a:r>
            <a:r>
              <a:rPr lang="es-ES" sz="2800" dirty="0"/>
              <a:t>, </a:t>
            </a:r>
            <a:r>
              <a:rPr lang="es-ES" sz="2800" dirty="0" smtClean="0"/>
              <a:t>desfiles </a:t>
            </a:r>
            <a:r>
              <a:rPr lang="es-ES" sz="2800" dirty="0"/>
              <a:t>y fiestas en la </a:t>
            </a:r>
            <a:r>
              <a:rPr lang="es-ES" sz="2800" dirty="0" smtClean="0"/>
              <a:t>calle son la parte de </a:t>
            </a:r>
            <a:r>
              <a:rPr lang="es-ES" sz="2800" dirty="0"/>
              <a:t>la celebración </a:t>
            </a:r>
            <a:r>
              <a:rPr lang="es-ES" sz="2800" dirty="0" smtClean="0"/>
              <a:t>del carnaval. </a:t>
            </a:r>
          </a:p>
          <a:p>
            <a:r>
              <a:rPr lang="es-ES" sz="2800" dirty="0" smtClean="0"/>
              <a:t>Los </a:t>
            </a:r>
            <a:r>
              <a:rPr lang="es-ES" sz="2800" dirty="0"/>
              <a:t>orígenes de esta </a:t>
            </a:r>
            <a:r>
              <a:rPr lang="es-ES" sz="2800" dirty="0" smtClean="0"/>
              <a:t>fiesta se relacionan con </a:t>
            </a:r>
            <a:r>
              <a:rPr lang="es-ES" sz="2800" dirty="0"/>
              <a:t>las </a:t>
            </a:r>
            <a:r>
              <a:rPr lang="es-ES" sz="2800" dirty="0" smtClean="0"/>
              <a:t>zonas de Sumeria </a:t>
            </a:r>
            <a:r>
              <a:rPr lang="es-ES" sz="2800" dirty="0"/>
              <a:t>y </a:t>
            </a:r>
            <a:r>
              <a:rPr lang="es-ES" sz="2800" dirty="0" smtClean="0"/>
              <a:t>Egipto.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58090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431</Words>
  <Application>Microsoft Office PowerPoint</Application>
  <PresentationFormat>Экран (4:3)</PresentationFormat>
  <Paragraphs>72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El carnaval</vt:lpstr>
      <vt:lpstr>Слайд 2</vt:lpstr>
      <vt:lpstr>Vocabulario</vt:lpstr>
      <vt:lpstr>Слайд 4</vt:lpstr>
      <vt:lpstr>Ejercicio 1</vt:lpstr>
      <vt:lpstr>Слайд 6</vt:lpstr>
      <vt:lpstr>Verdadero/falso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carnaval</dc:title>
  <dc:creator>LILIA</dc:creator>
  <cp:lastModifiedBy>Oxa</cp:lastModifiedBy>
  <cp:revision>10</cp:revision>
  <dcterms:created xsi:type="dcterms:W3CDTF">2017-10-14T10:45:26Z</dcterms:created>
  <dcterms:modified xsi:type="dcterms:W3CDTF">2018-04-12T15:35:35Z</dcterms:modified>
</cp:coreProperties>
</file>