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28604"/>
            <a:ext cx="7406640" cy="2168324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Формування аудіовізуальної </a:t>
            </a:r>
            <a:r>
              <a:rPr lang="uk-UA" b="1" dirty="0" smtClean="0"/>
              <a:t>компетентності</a:t>
            </a:r>
            <a:r>
              <a:rPr lang="en-US" b="1" dirty="0" smtClean="0"/>
              <a:t> </a:t>
            </a:r>
            <a:r>
              <a:rPr lang="uk-UA" b="1" dirty="0" smtClean="0"/>
              <a:t>в </a:t>
            </a:r>
            <a:r>
              <a:rPr lang="ru-RU" b="1" dirty="0" err="1" smtClean="0"/>
              <a:t>учн</a:t>
            </a:r>
            <a:r>
              <a:rPr lang="uk-UA" b="1" dirty="0" err="1" smtClean="0"/>
              <a:t>ів</a:t>
            </a:r>
            <a:r>
              <a:rPr lang="uk-UA" b="1" dirty="0" smtClean="0"/>
              <a:t> </a:t>
            </a:r>
            <a:r>
              <a:rPr lang="uk-UA" b="1" dirty="0" smtClean="0"/>
              <a:t>5-го </a:t>
            </a:r>
            <a:r>
              <a:rPr lang="uk-UA" b="1" dirty="0" smtClean="0"/>
              <a:t>класу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7406640" cy="1752600"/>
          </a:xfrm>
        </p:spPr>
        <p:txBody>
          <a:bodyPr/>
          <a:lstStyle/>
          <a:p>
            <a:pPr algn="ctr"/>
            <a:r>
              <a:rPr lang="ru-RU" i="1" dirty="0" smtClean="0"/>
              <a:t>Система </a:t>
            </a:r>
            <a:r>
              <a:rPr lang="ru-RU" i="1" dirty="0" err="1" smtClean="0"/>
              <a:t>підготовчих</a:t>
            </a:r>
            <a:r>
              <a:rPr lang="ru-RU" i="1" dirty="0" smtClean="0"/>
              <a:t> </a:t>
            </a:r>
            <a:r>
              <a:rPr lang="ru-RU" i="1" dirty="0" err="1" smtClean="0"/>
              <a:t>вправ</a:t>
            </a:r>
            <a:r>
              <a:rPr lang="ru-RU" i="1" dirty="0" smtClean="0"/>
              <a:t> </a:t>
            </a:r>
            <a:r>
              <a:rPr lang="ru-RU" i="1" dirty="0"/>
              <a:t>для </a:t>
            </a:r>
            <a:r>
              <a:rPr lang="ru-RU" i="1" dirty="0" err="1"/>
              <a:t>подолання</a:t>
            </a:r>
            <a:r>
              <a:rPr lang="ru-RU" i="1" dirty="0"/>
              <a:t> </a:t>
            </a:r>
            <a:r>
              <a:rPr lang="ru-RU" i="1" dirty="0" err="1"/>
              <a:t>фонетичних</a:t>
            </a:r>
            <a:r>
              <a:rPr lang="ru-RU" i="1" dirty="0"/>
              <a:t> / </a:t>
            </a:r>
            <a:r>
              <a:rPr lang="ru-RU" i="1" dirty="0" err="1"/>
              <a:t>лексичних</a:t>
            </a:r>
            <a:r>
              <a:rPr lang="ru-RU" i="1" dirty="0"/>
              <a:t> / </a:t>
            </a:r>
            <a:r>
              <a:rPr lang="ru-RU" i="1" dirty="0" err="1"/>
              <a:t>граматичних</a:t>
            </a:r>
            <a:r>
              <a:rPr lang="ru-RU" i="1" dirty="0"/>
              <a:t> </a:t>
            </a:r>
            <a:r>
              <a:rPr lang="ru-RU" i="1" dirty="0" err="1"/>
              <a:t>труднощів</a:t>
            </a:r>
            <a:r>
              <a:rPr lang="ru-RU" i="1" dirty="0"/>
              <a:t> </a:t>
            </a:r>
            <a:r>
              <a:rPr lang="ru-RU" i="1" dirty="0" err="1" smtClean="0"/>
              <a:t>аудіювання</a:t>
            </a:r>
            <a:endParaRPr lang="uk-UA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508518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 студентка </a:t>
            </a:r>
            <a:r>
              <a:rPr lang="uk-UA" dirty="0" smtClean="0"/>
              <a:t>ІУ </a:t>
            </a:r>
            <a:r>
              <a:rPr lang="uk-UA" dirty="0" smtClean="0"/>
              <a:t>курсу </a:t>
            </a:r>
            <a:r>
              <a:rPr lang="uk-UA" dirty="0"/>
              <a:t>г</a:t>
            </a:r>
            <a:r>
              <a:rPr lang="uk-UA" dirty="0" smtClean="0"/>
              <a:t>рупи </a:t>
            </a:r>
            <a:r>
              <a:rPr lang="uk-UA" dirty="0" smtClean="0"/>
              <a:t>МЛі01-14 </a:t>
            </a:r>
            <a:r>
              <a:rPr lang="uk-UA" dirty="0" smtClean="0"/>
              <a:t>Баран М.М.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624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НЛУ\МНІМ\4курс\Escucha-Acti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2205"/>
            <a:ext cx="2508433" cy="16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НЛУ\МНІМ\4курс\ee4edfd7-7742-4f81-8b30-1fa187e3be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86269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3" y="195535"/>
            <a:ext cx="8568952" cy="6364933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                      Вправи </a:t>
            </a:r>
            <a:r>
              <a:rPr lang="ru-RU" dirty="0" smtClean="0"/>
              <a:t>для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фонетичних</a:t>
            </a:r>
            <a:r>
              <a:rPr lang="ru-RU" dirty="0"/>
              <a:t> / </a:t>
            </a:r>
            <a:r>
              <a:rPr lang="ru-RU" dirty="0" err="1"/>
              <a:t>лексичних</a:t>
            </a:r>
            <a:r>
              <a:rPr lang="ru-RU" dirty="0"/>
              <a:t> / </a:t>
            </a:r>
            <a:r>
              <a:rPr lang="ru-RU" dirty="0" err="1"/>
              <a:t>граматичних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 </a:t>
            </a:r>
            <a:r>
              <a:rPr lang="ru-RU" dirty="0" err="1" smtClean="0"/>
              <a:t>аудіювання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підсистеми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, метою </a:t>
            </a:r>
            <a:r>
              <a:rPr lang="ru-RU" dirty="0" err="1" smtClean="0"/>
              <a:t>яких</a:t>
            </a:r>
            <a:r>
              <a:rPr lang="ru-RU" dirty="0" smtClean="0"/>
              <a:t> є </a:t>
            </a:r>
            <a:r>
              <a:rPr lang="ru-RU" dirty="0" err="1" smtClean="0"/>
              <a:t>сформувати</a:t>
            </a:r>
            <a:r>
              <a:rPr lang="ru-RU" dirty="0" smtClean="0"/>
              <a:t> в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слухові</a:t>
            </a:r>
            <a:r>
              <a:rPr lang="ru-RU" dirty="0" smtClean="0"/>
              <a:t>, </a:t>
            </a:r>
            <a:r>
              <a:rPr lang="ru-RU" dirty="0" err="1" smtClean="0"/>
              <a:t>лексичні</a:t>
            </a:r>
            <a:r>
              <a:rPr lang="ru-RU" dirty="0" smtClean="0"/>
              <a:t> та </a:t>
            </a:r>
            <a:r>
              <a:rPr lang="ru-RU" dirty="0" err="1" smtClean="0"/>
              <a:t>граматичні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аудіювання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Такого типу </a:t>
            </a:r>
            <a:r>
              <a:rPr lang="ru-RU" dirty="0" err="1" smtClean="0"/>
              <a:t>вправи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endParaRPr lang="ru-RU" dirty="0"/>
          </a:p>
          <a:p>
            <a:pPr marL="82296" indent="0">
              <a:buNone/>
            </a:pPr>
            <a:r>
              <a:rPr lang="ru-RU" dirty="0" err="1" smtClean="0"/>
              <a:t>вчителем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дотекстовому</a:t>
            </a:r>
            <a:r>
              <a:rPr lang="ru-RU" dirty="0" smtClean="0"/>
              <a:t>  </a:t>
            </a:r>
            <a:endParaRPr lang="ru-RU" dirty="0" smtClean="0"/>
          </a:p>
          <a:p>
            <a:pPr marL="82296" indent="0">
              <a:buNone/>
            </a:pP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</a:p>
          <a:p>
            <a:pPr marL="82296" indent="0">
              <a:buNone/>
            </a:pPr>
            <a:r>
              <a:rPr lang="ru-RU" dirty="0" err="1" smtClean="0"/>
              <a:t>аудіотекстом</a:t>
            </a:r>
            <a:r>
              <a:rPr lang="ru-RU" dirty="0" smtClean="0"/>
              <a:t>,</a:t>
            </a:r>
            <a:r>
              <a:rPr lang="uk-UA" dirty="0" smtClean="0"/>
              <a:t> який має </a:t>
            </a:r>
          </a:p>
          <a:p>
            <a:pPr marL="82296" indent="0">
              <a:buNone/>
            </a:pPr>
            <a:r>
              <a:rPr lang="uk-UA" dirty="0" smtClean="0"/>
              <a:t>назву </a:t>
            </a:r>
            <a:r>
              <a:rPr lang="es-AR" b="1" dirty="0" smtClean="0"/>
              <a:t>Pre-escucha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8843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5904656" cy="836854"/>
          </a:xfrm>
        </p:spPr>
        <p:txBody>
          <a:bodyPr>
            <a:normAutofit/>
          </a:bodyPr>
          <a:lstStyle/>
          <a:p>
            <a:r>
              <a:rPr lang="es-AR" dirty="0" smtClean="0"/>
              <a:t>Tema</a:t>
            </a:r>
            <a:r>
              <a:rPr lang="ru-RU" dirty="0" smtClean="0"/>
              <a:t>: </a:t>
            </a:r>
            <a:r>
              <a:rPr lang="es-AR" dirty="0" smtClean="0"/>
              <a:t>En el mercado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7406640" cy="1752600"/>
          </a:xfrm>
        </p:spPr>
        <p:txBody>
          <a:bodyPr>
            <a:normAutofit fontScale="92500"/>
          </a:bodyPr>
          <a:lstStyle/>
          <a:p>
            <a:r>
              <a:rPr lang="es-ES" u="sng" dirty="0" smtClean="0"/>
              <a:t>Gram</a:t>
            </a:r>
            <a:r>
              <a:rPr lang="es-AR" u="sng" dirty="0" smtClean="0"/>
              <a:t>á</a:t>
            </a:r>
            <a:r>
              <a:rPr lang="es-ES" u="sng" dirty="0" smtClean="0"/>
              <a:t>tica</a:t>
            </a:r>
            <a:r>
              <a:rPr lang="ru-RU" u="sng" dirty="0" smtClean="0"/>
              <a:t>:</a:t>
            </a:r>
            <a:r>
              <a:rPr lang="es-ES" u="sng" dirty="0" smtClean="0"/>
              <a:t> </a:t>
            </a:r>
            <a:r>
              <a:rPr lang="es-ES" dirty="0"/>
              <a:t>Verbos con irregularidad </a:t>
            </a:r>
            <a:r>
              <a:rPr lang="es-ES" dirty="0" smtClean="0"/>
              <a:t>vocálica en presente</a:t>
            </a:r>
            <a:r>
              <a:rPr lang="es-ES" dirty="0"/>
              <a:t>. </a:t>
            </a:r>
          </a:p>
          <a:p>
            <a:r>
              <a:rPr lang="es-ES" u="sng" dirty="0"/>
              <a:t>F</a:t>
            </a:r>
            <a:r>
              <a:rPr lang="es-ES" u="sng" dirty="0" smtClean="0"/>
              <a:t>unciones comunicativas</a:t>
            </a:r>
            <a:r>
              <a:rPr lang="ru-RU" u="sng" dirty="0" smtClean="0"/>
              <a:t>:</a:t>
            </a:r>
            <a:r>
              <a:rPr lang="ru-RU" dirty="0" smtClean="0"/>
              <a:t> </a:t>
            </a:r>
            <a:r>
              <a:rPr lang="es-ES" dirty="0"/>
              <a:t>Preguntar y decir el precio</a:t>
            </a:r>
          </a:p>
          <a:p>
            <a:r>
              <a:rPr lang="es-ES" u="sng" dirty="0" smtClean="0"/>
              <a:t>Vocabulario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smtClean="0"/>
              <a:t>fruta </a:t>
            </a:r>
            <a:r>
              <a:rPr lang="es-ES" dirty="0"/>
              <a:t>y verdura. </a:t>
            </a:r>
          </a:p>
          <a:p>
            <a:r>
              <a:rPr lang="es-ES" u="sng" dirty="0" smtClean="0"/>
              <a:t>Cultura </a:t>
            </a:r>
            <a:r>
              <a:rPr lang="es-ES" u="sng" dirty="0"/>
              <a:t>y </a:t>
            </a:r>
            <a:r>
              <a:rPr lang="es-ES" u="sng" dirty="0" smtClean="0"/>
              <a:t>sociedad</a:t>
            </a:r>
            <a:r>
              <a:rPr lang="ru-RU" u="sng" dirty="0" smtClean="0"/>
              <a:t>: </a:t>
            </a:r>
            <a:r>
              <a:rPr lang="es-ES" dirty="0" smtClean="0"/>
              <a:t>Comprar </a:t>
            </a:r>
            <a:r>
              <a:rPr lang="es-ES" dirty="0"/>
              <a:t>en el mercado. </a:t>
            </a:r>
          </a:p>
          <a:p>
            <a:endParaRPr lang="uk-UA" dirty="0"/>
          </a:p>
        </p:txBody>
      </p:sp>
      <p:pic>
        <p:nvPicPr>
          <p:cNvPr id="2050" name="Picture 2" descr="C:\Users\Пользователь\Desktop\КНЛУ\МНІМ\4курс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71935"/>
            <a:ext cx="6408712" cy="36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8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96144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 smtClean="0"/>
              <a:t>Перед </a:t>
            </a:r>
            <a:r>
              <a:rPr lang="uk-UA" sz="2400" dirty="0" err="1" smtClean="0"/>
              <a:t>аудіовізуалізацією</a:t>
            </a:r>
            <a:r>
              <a:rPr lang="uk-UA" sz="2400" dirty="0" smtClean="0"/>
              <a:t> </a:t>
            </a:r>
            <a:r>
              <a:rPr lang="uk-UA" sz="2400" dirty="0" smtClean="0"/>
              <a:t>учням пропонуються </a:t>
            </a:r>
            <a:r>
              <a:rPr lang="uk-UA" sz="2400" dirty="0" smtClean="0"/>
              <a:t>такі </a:t>
            </a:r>
            <a:r>
              <a:rPr lang="uk-UA" sz="2400" dirty="0" smtClean="0"/>
              <a:t>вправи: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1</a:t>
            </a:r>
            <a:r>
              <a:rPr lang="uk-UA" sz="2400" dirty="0" smtClean="0"/>
              <a:t>. Розглянути малюнок </a:t>
            </a:r>
            <a:r>
              <a:rPr lang="uk-UA" sz="2400" dirty="0" smtClean="0"/>
              <a:t>і</a:t>
            </a:r>
            <a:r>
              <a:rPr lang="uk-UA" sz="2400" dirty="0" smtClean="0"/>
              <a:t> </a:t>
            </a:r>
            <a:r>
              <a:rPr lang="uk-UA" sz="2400" dirty="0" smtClean="0"/>
              <a:t>відповісти на запитання. Картинка та заголовок є опорами, які сприяють здогадці учнів щодо теми аудіовізуального тексту.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288" y="1661525"/>
            <a:ext cx="7848872" cy="49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64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672" y="-99392"/>
            <a:ext cx="7860807" cy="14401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Вправа </a:t>
            </a:r>
            <a:r>
              <a:rPr lang="uk-UA" sz="2000" dirty="0" smtClean="0"/>
              <a:t>2 </a:t>
            </a:r>
            <a:r>
              <a:rPr lang="uk-UA" sz="2000" dirty="0" smtClean="0"/>
              <a:t>(рецептивно-репродуктивна) спрямована </a:t>
            </a:r>
            <a:r>
              <a:rPr lang="uk-UA" sz="2000" dirty="0" smtClean="0"/>
              <a:t>на подолання лексичних </a:t>
            </a:r>
            <a:r>
              <a:rPr lang="uk-UA" sz="2000" dirty="0" smtClean="0"/>
              <a:t>труднощів.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096" y="1268760"/>
            <a:ext cx="81369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29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Вправа </a:t>
            </a:r>
            <a:r>
              <a:rPr lang="uk-UA" sz="2000" dirty="0" smtClean="0"/>
              <a:t>3  </a:t>
            </a:r>
            <a:r>
              <a:rPr lang="uk-UA" sz="2000" dirty="0" smtClean="0"/>
              <a:t>(</a:t>
            </a:r>
            <a:r>
              <a:rPr lang="uk-UA" sz="2000" dirty="0" err="1" smtClean="0"/>
              <a:t>некомунікативна</a:t>
            </a:r>
            <a:r>
              <a:rPr lang="uk-UA" sz="2000" dirty="0" smtClean="0"/>
              <a:t> рецептивно-репродуктивна) спрямована на </a:t>
            </a:r>
            <a:r>
              <a:rPr lang="uk-UA" sz="2000" dirty="0" smtClean="0"/>
              <a:t>подолання лексичних труднощів, містить опору у </a:t>
            </a:r>
            <a:r>
              <a:rPr lang="uk-UA" sz="2000" dirty="0" smtClean="0"/>
              <a:t>вигляді світлин.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6314"/>
            <a:ext cx="88616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2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906"/>
            <a:ext cx="7570088" cy="116552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000" dirty="0" smtClean="0"/>
              <a:t>Для подолання граматичних труднощів </a:t>
            </a:r>
            <a:r>
              <a:rPr lang="uk-UA" sz="2000" dirty="0" smtClean="0"/>
              <a:t>пропонується </a:t>
            </a:r>
            <a:r>
              <a:rPr lang="uk-UA" sz="2000" dirty="0" smtClean="0"/>
              <a:t>вправа на повторення неправильних дієслів. Також варто </a:t>
            </a:r>
            <a:r>
              <a:rPr lang="uk-UA" sz="2000" dirty="0" smtClean="0"/>
              <a:t>запропонув</a:t>
            </a:r>
            <a:r>
              <a:rPr lang="uk-UA" sz="2000" dirty="0" smtClean="0"/>
              <a:t>ати </a:t>
            </a:r>
            <a:r>
              <a:rPr lang="uk-UA" sz="2000" dirty="0" smtClean="0"/>
              <a:t>учням вправу на повторення числівників, так як у аудіовізуальному матеріалі часто згадується ціна продуктів.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5" y="1340768"/>
            <a:ext cx="9279673" cy="54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74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74144" cy="4800600"/>
          </a:xfrm>
        </p:spPr>
        <p:txBody>
          <a:bodyPr/>
          <a:lstStyle/>
          <a:p>
            <a:pPr algn="ctr"/>
            <a:r>
              <a:rPr lang="uk-UA" dirty="0" smtClean="0"/>
              <a:t>Після виконання </a:t>
            </a:r>
            <a:r>
              <a:rPr lang="uk-UA" dirty="0" smtClean="0"/>
              <a:t>цих вправ </a:t>
            </a:r>
          </a:p>
          <a:p>
            <a:pPr algn="ctr"/>
            <a:r>
              <a:rPr lang="uk-UA" dirty="0" smtClean="0"/>
              <a:t>на етапі </a:t>
            </a:r>
            <a:r>
              <a:rPr lang="es-AR" dirty="0" smtClean="0"/>
              <a:t>pre</a:t>
            </a:r>
            <a:r>
              <a:rPr lang="uk-UA" smtClean="0"/>
              <a:t>-е</a:t>
            </a:r>
            <a:r>
              <a:rPr lang="es-AR" smtClean="0"/>
              <a:t>scucha</a:t>
            </a:r>
            <a:r>
              <a:rPr lang="uk-UA" dirty="0" smtClean="0"/>
              <a:t> учням презентується аудіовізуальний </a:t>
            </a:r>
            <a:r>
              <a:rPr lang="uk-UA" dirty="0" smtClean="0"/>
              <a:t>матеріал</a:t>
            </a:r>
          </a:p>
          <a:p>
            <a:pPr marL="82296" indent="0" algn="ctr">
              <a:buNone/>
            </a:pPr>
            <a:r>
              <a:rPr lang="es-AR" dirty="0" smtClean="0"/>
              <a:t>«En el mercado</a:t>
            </a:r>
            <a:r>
              <a:rPr lang="es-AR" dirty="0" smtClean="0"/>
              <a:t>»</a:t>
            </a:r>
            <a:r>
              <a:rPr lang="uk-UA" dirty="0" smtClean="0"/>
              <a:t> з сайту </a:t>
            </a:r>
            <a:r>
              <a:rPr lang="uk-UA" dirty="0" smtClean="0"/>
              <a:t>для вивчення іспанської мови</a:t>
            </a:r>
            <a:r>
              <a:rPr lang="es-AR" dirty="0" smtClean="0"/>
              <a:t> </a:t>
            </a:r>
            <a:endParaRPr lang="uk-UA" dirty="0" smtClean="0"/>
          </a:p>
          <a:p>
            <a:pPr marL="82296" indent="0" algn="ctr">
              <a:buNone/>
            </a:pPr>
            <a:r>
              <a:rPr lang="es-AR" dirty="0" err="1" smtClean="0"/>
              <a:t>VideoEle</a:t>
            </a:r>
            <a:r>
              <a:rPr lang="uk-UA" dirty="0" smtClean="0"/>
              <a:t>.</a:t>
            </a:r>
            <a:endParaRPr lang="es-AR" dirty="0" smtClean="0"/>
          </a:p>
          <a:p>
            <a:pPr marL="82296" indent="0">
              <a:buNone/>
            </a:pPr>
            <a:endParaRPr lang="uk-UA" dirty="0"/>
          </a:p>
        </p:txBody>
      </p:sp>
      <p:pic>
        <p:nvPicPr>
          <p:cNvPr id="7170" name="Picture 2" descr="C:\Users\Пользователь\Desktop\КНЛУ\МНІМ\4курс\videoele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929066"/>
            <a:ext cx="46303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8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209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Формування аудіовізуальної компетентності в учнів 5-го класу</vt:lpstr>
      <vt:lpstr>Слайд 2</vt:lpstr>
      <vt:lpstr>Tema: En el mercado</vt:lpstr>
      <vt:lpstr>Перед аудіовізуалізацією учням пропонуються такі вправи:  1. Розглянути малюнок і відповісти на запитання. Картинка та заголовок є опорами, які сприяють здогадці учнів щодо теми аудіовізуального тексту.</vt:lpstr>
      <vt:lpstr>Вправа 2 (рецептивно-репродуктивна) спрямована на подолання лексичних труднощів.</vt:lpstr>
      <vt:lpstr>Вправа 3  (некомунікативна рецептивно-репродуктивна) спрямована на подолання лексичних труднощів, містить опору у вигляді світлин. </vt:lpstr>
      <vt:lpstr>Для подолання граматичних труднощів пропонується вправа на повторення неправильних дієслів. Також варто запропонувати учням вправу на повторення числівників, так як у аудіовізуальному матеріалі часто згадується ціна продуктів.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Oxa</cp:lastModifiedBy>
  <cp:revision>11</cp:revision>
  <dcterms:created xsi:type="dcterms:W3CDTF">2017-10-08T15:44:49Z</dcterms:created>
  <dcterms:modified xsi:type="dcterms:W3CDTF">2017-11-15T13:49:03Z</dcterms:modified>
</cp:coreProperties>
</file>